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3"/>
  </p:notesMasterIdLst>
  <p:handoutMasterIdLst>
    <p:handoutMasterId r:id="rId24"/>
  </p:handoutMasterIdLst>
  <p:sldIdLst>
    <p:sldId id="256" r:id="rId5"/>
    <p:sldId id="364" r:id="rId6"/>
    <p:sldId id="319" r:id="rId7"/>
    <p:sldId id="367" r:id="rId8"/>
    <p:sldId id="301" r:id="rId9"/>
    <p:sldId id="261" r:id="rId10"/>
    <p:sldId id="260" r:id="rId11"/>
    <p:sldId id="295" r:id="rId12"/>
    <p:sldId id="264" r:id="rId13"/>
    <p:sldId id="266" r:id="rId14"/>
    <p:sldId id="368" r:id="rId15"/>
    <p:sldId id="284" r:id="rId16"/>
    <p:sldId id="369" r:id="rId17"/>
    <p:sldId id="371" r:id="rId18"/>
    <p:sldId id="372" r:id="rId19"/>
    <p:sldId id="370" r:id="rId20"/>
    <p:sldId id="374" r:id="rId21"/>
    <p:sldId id="3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CC0000"/>
    <a:srgbClr val="195814"/>
    <a:srgbClr val="32AB27"/>
    <a:srgbClr val="004181"/>
    <a:srgbClr val="762CD1"/>
    <a:srgbClr val="FF0505"/>
    <a:srgbClr val="F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ckens, Marit" userId="a84566e3-27f5-442b-be79-a0ad59a37bc5" providerId="ADAL" clId="{349FD622-7760-4349-B04F-E32BA68650F3}"/>
    <pc:docChg chg="custSel delSld modSld">
      <pc:chgData name="Linckens, Marit" userId="a84566e3-27f5-442b-be79-a0ad59a37bc5" providerId="ADAL" clId="{349FD622-7760-4349-B04F-E32BA68650F3}" dt="2025-06-12T12:03:52.604" v="43" actId="47"/>
      <pc:docMkLst>
        <pc:docMk/>
      </pc:docMkLst>
      <pc:sldChg chg="del">
        <pc:chgData name="Linckens, Marit" userId="a84566e3-27f5-442b-be79-a0ad59a37bc5" providerId="ADAL" clId="{349FD622-7760-4349-B04F-E32BA68650F3}" dt="2025-06-12T11:54:33.791" v="3" actId="47"/>
        <pc:sldMkLst>
          <pc:docMk/>
          <pc:sldMk cId="3736634715" sldId="298"/>
        </pc:sldMkLst>
      </pc:sldChg>
      <pc:sldChg chg="del">
        <pc:chgData name="Linckens, Marit" userId="a84566e3-27f5-442b-be79-a0ad59a37bc5" providerId="ADAL" clId="{349FD622-7760-4349-B04F-E32BA68650F3}" dt="2025-06-12T11:54:38.412" v="4" actId="47"/>
        <pc:sldMkLst>
          <pc:docMk/>
          <pc:sldMk cId="1542451703" sldId="299"/>
        </pc:sldMkLst>
      </pc:sldChg>
      <pc:sldChg chg="delSp modSp del mod">
        <pc:chgData name="Linckens, Marit" userId="a84566e3-27f5-442b-be79-a0ad59a37bc5" providerId="ADAL" clId="{349FD622-7760-4349-B04F-E32BA68650F3}" dt="2025-06-12T12:03:52.604" v="43" actId="47"/>
        <pc:sldMkLst>
          <pc:docMk/>
          <pc:sldMk cId="3170759554" sldId="300"/>
        </pc:sldMkLst>
        <pc:spChg chg="mod">
          <ac:chgData name="Linckens, Marit" userId="a84566e3-27f5-442b-be79-a0ad59a37bc5" providerId="ADAL" clId="{349FD622-7760-4349-B04F-E32BA68650F3}" dt="2025-06-12T11:55:25.915" v="15" actId="5793"/>
          <ac:spMkLst>
            <pc:docMk/>
            <pc:sldMk cId="3170759554" sldId="300"/>
            <ac:spMk id="2" creationId="{ED8936C2-45FA-AD3E-B31D-8AF3BFA3525E}"/>
          </ac:spMkLst>
        </pc:spChg>
        <pc:spChg chg="mod">
          <ac:chgData name="Linckens, Marit" userId="a84566e3-27f5-442b-be79-a0ad59a37bc5" providerId="ADAL" clId="{349FD622-7760-4349-B04F-E32BA68650F3}" dt="2025-06-12T12:03:07.505" v="19" actId="21"/>
          <ac:spMkLst>
            <pc:docMk/>
            <pc:sldMk cId="3170759554" sldId="300"/>
            <ac:spMk id="3" creationId="{831BCBFA-2807-312C-B62F-1D9FCD243284}"/>
          </ac:spMkLst>
        </pc:spChg>
        <pc:spChg chg="del mod">
          <ac:chgData name="Linckens, Marit" userId="a84566e3-27f5-442b-be79-a0ad59a37bc5" providerId="ADAL" clId="{349FD622-7760-4349-B04F-E32BA68650F3}" dt="2025-06-12T11:55:40.650" v="17" actId="478"/>
          <ac:spMkLst>
            <pc:docMk/>
            <pc:sldMk cId="3170759554" sldId="300"/>
            <ac:spMk id="4" creationId="{24DAEB1A-9738-42DD-20CB-C996F45D4138}"/>
          </ac:spMkLst>
        </pc:spChg>
      </pc:sldChg>
      <pc:sldChg chg="del">
        <pc:chgData name="Linckens, Marit" userId="a84566e3-27f5-442b-be79-a0ad59a37bc5" providerId="ADAL" clId="{349FD622-7760-4349-B04F-E32BA68650F3}" dt="2025-06-12T11:54:41.968" v="5" actId="47"/>
        <pc:sldMkLst>
          <pc:docMk/>
          <pc:sldMk cId="3681175133" sldId="302"/>
        </pc:sldMkLst>
      </pc:sldChg>
      <pc:sldChg chg="del">
        <pc:chgData name="Linckens, Marit" userId="a84566e3-27f5-442b-be79-a0ad59a37bc5" providerId="ADAL" clId="{349FD622-7760-4349-B04F-E32BA68650F3}" dt="2025-06-12T11:54:51.908" v="6" actId="47"/>
        <pc:sldMkLst>
          <pc:docMk/>
          <pc:sldMk cId="2591019679" sldId="303"/>
        </pc:sldMkLst>
      </pc:sldChg>
      <pc:sldChg chg="modNotesTx">
        <pc:chgData name="Linckens, Marit" userId="a84566e3-27f5-442b-be79-a0ad59a37bc5" providerId="ADAL" clId="{349FD622-7760-4349-B04F-E32BA68650F3}" dt="2025-06-12T11:53:50.497" v="1" actId="6549"/>
        <pc:sldMkLst>
          <pc:docMk/>
          <pc:sldMk cId="3850362642" sldId="319"/>
        </pc:sldMkLst>
      </pc:sldChg>
      <pc:sldChg chg="modNotesTx">
        <pc:chgData name="Linckens, Marit" userId="a84566e3-27f5-442b-be79-a0ad59a37bc5" providerId="ADAL" clId="{349FD622-7760-4349-B04F-E32BA68650F3}" dt="2025-06-12T11:53:56.472" v="2" actId="6549"/>
        <pc:sldMkLst>
          <pc:docMk/>
          <pc:sldMk cId="1980483704" sldId="364"/>
        </pc:sldMkLst>
      </pc:sldChg>
      <pc:sldChg chg="modNotesTx">
        <pc:chgData name="Linckens, Marit" userId="a84566e3-27f5-442b-be79-a0ad59a37bc5" providerId="ADAL" clId="{349FD622-7760-4349-B04F-E32BA68650F3}" dt="2025-06-12T11:53:43.055" v="0" actId="6549"/>
        <pc:sldMkLst>
          <pc:docMk/>
          <pc:sldMk cId="2912079662" sldId="367"/>
        </pc:sldMkLst>
      </pc:sldChg>
      <pc:sldChg chg="addSp modSp mod">
        <pc:chgData name="Linckens, Marit" userId="a84566e3-27f5-442b-be79-a0ad59a37bc5" providerId="ADAL" clId="{349FD622-7760-4349-B04F-E32BA68650F3}" dt="2025-06-12T12:03:48.034" v="42" actId="113"/>
        <pc:sldMkLst>
          <pc:docMk/>
          <pc:sldMk cId="2674362804" sldId="373"/>
        </pc:sldMkLst>
        <pc:spChg chg="add mod">
          <ac:chgData name="Linckens, Marit" userId="a84566e3-27f5-442b-be79-a0ad59a37bc5" providerId="ADAL" clId="{349FD622-7760-4349-B04F-E32BA68650F3}" dt="2025-06-12T12:03:48.034" v="42" actId="113"/>
          <ac:spMkLst>
            <pc:docMk/>
            <pc:sldMk cId="2674362804" sldId="373"/>
            <ac:spMk id="3" creationId="{2E4248F2-F546-4F0B-6E17-37349EB3DD85}"/>
          </ac:spMkLst>
        </pc:spChg>
        <pc:picChg chg="mod">
          <ac:chgData name="Linckens, Marit" userId="a84566e3-27f5-442b-be79-a0ad59a37bc5" providerId="ADAL" clId="{349FD622-7760-4349-B04F-E32BA68650F3}" dt="2025-06-12T12:03:13.161" v="20" actId="14100"/>
          <ac:picMkLst>
            <pc:docMk/>
            <pc:sldMk cId="2674362804" sldId="373"/>
            <ac:picMk id="7" creationId="{B300DC1A-ACD3-563C-7AF1-AE481553A8E6}"/>
          </ac:picMkLst>
        </pc:picChg>
      </pc:sldChg>
    </pc:docChg>
  </pc:docChgLst>
  <pc:docChgLst>
    <pc:chgData name="Linckens, Marit" userId="a84566e3-27f5-442b-be79-a0ad59a37bc5" providerId="ADAL" clId="{31CC698C-697C-4054-8863-5ADA6D8746AC}"/>
    <pc:docChg chg="custSel addSld modSld">
      <pc:chgData name="Linckens, Marit" userId="a84566e3-27f5-442b-be79-a0ad59a37bc5" providerId="ADAL" clId="{31CC698C-697C-4054-8863-5ADA6D8746AC}" dt="2025-06-06T07:44:17.340" v="457" actId="26606"/>
      <pc:docMkLst>
        <pc:docMk/>
      </pc:docMkLst>
      <pc:sldChg chg="modSp mod">
        <pc:chgData name="Linckens, Marit" userId="a84566e3-27f5-442b-be79-a0ad59a37bc5" providerId="ADAL" clId="{31CC698C-697C-4054-8863-5ADA6D8746AC}" dt="2025-06-06T06:45:55.176" v="52" actId="20577"/>
        <pc:sldMkLst>
          <pc:docMk/>
          <pc:sldMk cId="627909319" sldId="256"/>
        </pc:sldMkLst>
        <pc:spChg chg="mod">
          <ac:chgData name="Linckens, Marit" userId="a84566e3-27f5-442b-be79-a0ad59a37bc5" providerId="ADAL" clId="{31CC698C-697C-4054-8863-5ADA6D8746AC}" dt="2025-06-06T06:45:37.308" v="25" actId="6549"/>
          <ac:spMkLst>
            <pc:docMk/>
            <pc:sldMk cId="627909319" sldId="256"/>
            <ac:spMk id="4" creationId="{D7DA5926-9616-4FC6-BC26-2A420BE91FAF}"/>
          </ac:spMkLst>
        </pc:spChg>
        <pc:spChg chg="mod">
          <ac:chgData name="Linckens, Marit" userId="a84566e3-27f5-442b-be79-a0ad59a37bc5" providerId="ADAL" clId="{31CC698C-697C-4054-8863-5ADA6D8746AC}" dt="2025-06-06T06:45:55.176" v="52" actId="20577"/>
          <ac:spMkLst>
            <pc:docMk/>
            <pc:sldMk cId="627909319" sldId="256"/>
            <ac:spMk id="5" creationId="{6113AF43-641F-4443-AC60-34417945A405}"/>
          </ac:spMkLst>
        </pc:spChg>
      </pc:sldChg>
      <pc:sldChg chg="modSp mod">
        <pc:chgData name="Linckens, Marit" userId="a84566e3-27f5-442b-be79-a0ad59a37bc5" providerId="ADAL" clId="{31CC698C-697C-4054-8863-5ADA6D8746AC}" dt="2025-06-06T07:41:05.954" v="412" actId="6549"/>
        <pc:sldMkLst>
          <pc:docMk/>
          <pc:sldMk cId="3154422418" sldId="370"/>
        </pc:sldMkLst>
        <pc:spChg chg="mod">
          <ac:chgData name="Linckens, Marit" userId="a84566e3-27f5-442b-be79-a0ad59a37bc5" providerId="ADAL" clId="{31CC698C-697C-4054-8863-5ADA6D8746AC}" dt="2025-06-06T07:41:05.954" v="412" actId="6549"/>
          <ac:spMkLst>
            <pc:docMk/>
            <pc:sldMk cId="3154422418" sldId="370"/>
            <ac:spMk id="13" creationId="{4395AE1B-D70D-E55A-A70E-F089D773B049}"/>
          </ac:spMkLst>
        </pc:spChg>
      </pc:sldChg>
      <pc:sldChg chg="addSp modSp new mod modClrScheme chgLayout">
        <pc:chgData name="Linckens, Marit" userId="a84566e3-27f5-442b-be79-a0ad59a37bc5" providerId="ADAL" clId="{31CC698C-697C-4054-8863-5ADA6D8746AC}" dt="2025-06-06T07:44:17.340" v="457" actId="26606"/>
        <pc:sldMkLst>
          <pc:docMk/>
          <pc:sldMk cId="3163492446" sldId="374"/>
        </pc:sldMkLst>
        <pc:spChg chg="mod">
          <ac:chgData name="Linckens, Marit" userId="a84566e3-27f5-442b-be79-a0ad59a37bc5" providerId="ADAL" clId="{31CC698C-697C-4054-8863-5ADA6D8746AC}" dt="2025-06-06T07:44:17.340" v="457" actId="26606"/>
          <ac:spMkLst>
            <pc:docMk/>
            <pc:sldMk cId="3163492446" sldId="374"/>
            <ac:spMk id="2" creationId="{04848A93-6492-49C0-708C-49C605EA31C4}"/>
          </ac:spMkLst>
        </pc:spChg>
        <pc:spChg chg="mod">
          <ac:chgData name="Linckens, Marit" userId="a84566e3-27f5-442b-be79-a0ad59a37bc5" providerId="ADAL" clId="{31CC698C-697C-4054-8863-5ADA6D8746AC}" dt="2025-06-06T07:44:17.340" v="457" actId="26606"/>
          <ac:spMkLst>
            <pc:docMk/>
            <pc:sldMk cId="3163492446" sldId="374"/>
            <ac:spMk id="3" creationId="{69C6C1ED-C271-8B2B-9F11-F652F1B231CD}"/>
          </ac:spMkLst>
        </pc:spChg>
        <pc:picChg chg="add mod">
          <ac:chgData name="Linckens, Marit" userId="a84566e3-27f5-442b-be79-a0ad59a37bc5" providerId="ADAL" clId="{31CC698C-697C-4054-8863-5ADA6D8746AC}" dt="2025-06-06T07:44:17.340" v="457" actId="26606"/>
          <ac:picMkLst>
            <pc:docMk/>
            <pc:sldMk cId="3163492446" sldId="374"/>
            <ac:picMk id="1026" creationId="{FACFEEA2-71F3-A8FD-9E78-772B8AD54C2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884C669-62D9-4949-A3B1-EFFF0E93D1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7D213F8-C004-4121-9539-9B66D25C42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126B8D-6992-4506-A2D5-C710E212D571}" type="datetimeFigureOut">
              <a:rPr lang="nl-NL" smtClean="0"/>
              <a:t>12-6-2025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ED9739B-9C48-4D8B-B885-28271ACC7C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B2F3B7-E3D2-4BA0-B573-4543DBE844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3326F-AB9C-4E2C-B8D5-BFFD6F791D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42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DE54C-8BE9-4FA3-9FFE-EDE6C14BBD61}" type="datetimeFigureOut">
              <a:rPr lang="nl-NL" smtClean="0"/>
              <a:t>12-6-2025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DEEE3-82E6-4940-B0BF-9A9E584A79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585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551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9194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755AF7-0AA7-4012-AC09-6DA5A5FB8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" y="1453275"/>
            <a:ext cx="11948161" cy="4409325"/>
          </a:xfrm>
          <a:prstGeom prst="rect">
            <a:avLst/>
          </a:prstGeom>
        </p:spPr>
      </p:pic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EEE9312-5402-4F78-A65F-2E0A928142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596203-6BFA-42E9-9490-175F68CC19B6}"/>
              </a:ext>
            </a:extLst>
          </p:cNvPr>
          <p:cNvSpPr>
            <a:spLocks noChangeAspect="1"/>
          </p:cNvSpPr>
          <p:nvPr userDrawn="1"/>
        </p:nvSpPr>
        <p:spPr>
          <a:xfrm>
            <a:off x="117753" y="5019559"/>
            <a:ext cx="11948160" cy="856049"/>
          </a:xfrm>
          <a:prstGeom prst="rect">
            <a:avLst/>
          </a:prstGeom>
          <a:solidFill>
            <a:srgbClr val="C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F83A49BF-BF41-4023-9088-9D6C89BF6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5B9EF684-CCA9-4AE5-AB2E-66504D5FA8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5198831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FC12DF95-EEE2-424E-9B4F-24CF2B3C30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43283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942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95B2-8436-4C34-87D3-FEDDAA4CE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96D70-01C3-4621-ABA5-C9D02DAE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37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/>
          <a:lstStyle>
            <a:lvl1pPr>
              <a:defRPr sz="32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199"/>
            <a:ext cx="6172200" cy="5403855"/>
          </a:xfrm>
        </p:spPr>
        <p:txBody>
          <a:bodyPr/>
          <a:lstStyle>
            <a:lvl1pPr>
              <a:buClr>
                <a:srgbClr val="C00000"/>
              </a:buClr>
              <a:defRPr sz="2800"/>
            </a:lvl1pPr>
            <a:lvl2pPr>
              <a:buClr>
                <a:srgbClr val="C00000"/>
              </a:buClr>
              <a:defRPr sz="2400"/>
            </a:lvl2pPr>
            <a:lvl3pPr>
              <a:buClr>
                <a:srgbClr val="C00000"/>
              </a:buClr>
              <a:defRPr sz="2000"/>
            </a:lvl3pPr>
            <a:lvl4pPr>
              <a:buClr>
                <a:srgbClr val="C00000"/>
              </a:buClr>
              <a:defRPr sz="1800"/>
            </a:lvl4pPr>
            <a:lvl5pPr>
              <a:buClr>
                <a:srgbClr val="C00000"/>
              </a:buCl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9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457199"/>
            <a:ext cx="4292027" cy="1600201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66400" y="457199"/>
            <a:ext cx="6288988" cy="5403855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156" indent="0">
              <a:buNone/>
              <a:defRPr sz="2800"/>
            </a:lvl2pPr>
            <a:lvl3pPr marL="914312" indent="0">
              <a:buNone/>
              <a:defRPr sz="2400"/>
            </a:lvl3pPr>
            <a:lvl4pPr marL="1371468" indent="0">
              <a:buNone/>
              <a:defRPr sz="2000"/>
            </a:lvl4pPr>
            <a:lvl5pPr marL="1828625" indent="0">
              <a:buNone/>
              <a:defRPr sz="2000"/>
            </a:lvl5pPr>
            <a:lvl6pPr marL="2285781" indent="0">
              <a:buNone/>
              <a:defRPr sz="2000"/>
            </a:lvl6pPr>
            <a:lvl7pPr marL="2742937" indent="0">
              <a:buNone/>
              <a:defRPr sz="2000"/>
            </a:lvl7pPr>
            <a:lvl8pPr marL="3200093" indent="0">
              <a:buNone/>
              <a:defRPr sz="2000"/>
            </a:lvl8pPr>
            <a:lvl9pPr marL="365724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00" y="2057401"/>
            <a:ext cx="4292027" cy="3811587"/>
          </a:xfrm>
        </p:spPr>
        <p:txBody>
          <a:bodyPr/>
          <a:lstStyle>
            <a:lvl1pPr marL="0" indent="0">
              <a:buNone/>
              <a:defRPr sz="1600"/>
            </a:lvl1pPr>
            <a:lvl2pPr marL="457156" indent="0">
              <a:buNone/>
              <a:defRPr sz="1401"/>
            </a:lvl2pPr>
            <a:lvl3pPr marL="914312" indent="0">
              <a:buNone/>
              <a:defRPr sz="1200"/>
            </a:lvl3pPr>
            <a:lvl4pPr marL="1371468" indent="0">
              <a:buNone/>
              <a:defRPr sz="1001"/>
            </a:lvl4pPr>
            <a:lvl5pPr marL="1828625" indent="0">
              <a:buNone/>
              <a:defRPr sz="1001"/>
            </a:lvl5pPr>
            <a:lvl6pPr marL="2285781" indent="0">
              <a:buNone/>
              <a:defRPr sz="1001"/>
            </a:lvl6pPr>
            <a:lvl7pPr marL="2742937" indent="0">
              <a:buNone/>
              <a:defRPr sz="1001"/>
            </a:lvl7pPr>
            <a:lvl8pPr marL="3200093" indent="0">
              <a:buNone/>
              <a:defRPr sz="1001"/>
            </a:lvl8pPr>
            <a:lvl9pPr marL="3657249" indent="0">
              <a:buNone/>
              <a:defRPr sz="100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401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7435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497476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6800" y="365124"/>
            <a:ext cx="8045701" cy="54974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4A3944-BD8F-4248-A20F-93FDA38A4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5E61D2-53F7-40F2-94DE-4C6C7D904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339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DA0BF260-1FEA-4FCD-A70B-A9E9EAE34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698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363C986-5A4A-4FB9-A08D-1BF6876F2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82385C4-3874-4527-A630-0DC7207D2032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00418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737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kleur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CB1EA66-A83F-4371-8DF6-826819FAF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462049"/>
            <a:ext cx="11944350" cy="440055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81BC5A2-0300-4FDB-8DDE-5B5E1D6B4971}"/>
              </a:ext>
            </a:extLst>
          </p:cNvPr>
          <p:cNvSpPr>
            <a:spLocks noChangeAspect="1"/>
          </p:cNvSpPr>
          <p:nvPr userDrawn="1"/>
        </p:nvSpPr>
        <p:spPr>
          <a:xfrm>
            <a:off x="121920" y="5006550"/>
            <a:ext cx="11948160" cy="856049"/>
          </a:xfrm>
          <a:prstGeom prst="rect">
            <a:avLst/>
          </a:prstGeom>
          <a:solidFill>
            <a:srgbClr val="195814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732454-AAC8-47AB-AFC6-61D35C61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3805BFE-11BB-4A5A-B855-96394EB26C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6739" y="6424200"/>
            <a:ext cx="4179661" cy="237041"/>
          </a:xfrm>
        </p:spPr>
        <p:txBody>
          <a:bodyPr>
            <a:normAutofit/>
          </a:bodyPr>
          <a:lstStyle>
            <a:lvl1pPr marL="0" indent="0" algn="r">
              <a:buNone/>
              <a:defRPr sz="11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z="1100" b="1"/>
              <a:t>Utrecht.nl/activiteit</a:t>
            </a:r>
          </a:p>
        </p:txBody>
      </p:sp>
      <p:sp>
        <p:nvSpPr>
          <p:cNvPr id="11" name="Tijdelijke aanduiding voor tekst 28">
            <a:extLst>
              <a:ext uri="{FF2B5EF4-FFF2-40B4-BE49-F238E27FC236}">
                <a16:creationId xmlns:a16="http://schemas.microsoft.com/office/drawing/2014/main" id="{5E69FD27-D747-4E7C-A558-CEF3B62A8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000" y="5160600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Datum</a:t>
            </a:r>
            <a:br>
              <a:rPr lang="nl-NL"/>
            </a:br>
            <a:endParaRPr lang="nl-NL"/>
          </a:p>
        </p:txBody>
      </p:sp>
      <p:sp>
        <p:nvSpPr>
          <p:cNvPr id="12" name="Tijdelijke aanduiding voor tekst 28">
            <a:extLst>
              <a:ext uri="{FF2B5EF4-FFF2-40B4-BE49-F238E27FC236}">
                <a16:creationId xmlns:a16="http://schemas.microsoft.com/office/drawing/2014/main" id="{28C29217-CE32-4611-9394-BC28FE2296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000" y="5394599"/>
            <a:ext cx="4680000" cy="28937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auteur</a:t>
            </a:r>
            <a:br>
              <a:rPr lang="nl-NL"/>
            </a:b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00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77" indent="-228577">
              <a:buClr>
                <a:schemeClr val="accent1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8DB1D7-AEC2-4F96-BFC6-F7B48D200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12A6182-052D-4FFB-97B9-279B1A81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196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00" y="1709741"/>
            <a:ext cx="10867451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0" y="4589467"/>
            <a:ext cx="10867451" cy="13199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5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4470-6FD8-40B8-B95D-39FD7B18A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EEC4B4-B9E7-41E0-80EC-48ACF6069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52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600" y="1650600"/>
            <a:ext cx="5621400" cy="408377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8506F21-1D56-47E8-9C6F-01F056DDD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1A74C53-D6FC-46D0-85D2-613AB232D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564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65128"/>
            <a:ext cx="11231997" cy="1325563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03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03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3599" y="1681162"/>
            <a:ext cx="528839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2" indent="0">
              <a:buNone/>
              <a:defRPr sz="1799" b="1"/>
            </a:lvl3pPr>
            <a:lvl4pPr marL="1371468" indent="0">
              <a:buNone/>
              <a:defRPr sz="1600" b="1"/>
            </a:lvl4pPr>
            <a:lvl5pPr marL="1828625" indent="0">
              <a:buNone/>
              <a:defRPr sz="1600" b="1"/>
            </a:lvl5pPr>
            <a:lvl6pPr marL="2285781" indent="0">
              <a:buNone/>
              <a:defRPr sz="1600" b="1"/>
            </a:lvl6pPr>
            <a:lvl7pPr marL="2742937" indent="0">
              <a:buNone/>
              <a:defRPr sz="1600" b="1"/>
            </a:lvl7pPr>
            <a:lvl8pPr marL="3200093" indent="0">
              <a:buNone/>
              <a:defRPr sz="1600" b="1"/>
            </a:lvl8pPr>
            <a:lvl9pPr marL="3657249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3599" y="2505076"/>
            <a:ext cx="5288397" cy="3357524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7FF73F3-B248-4542-9C7F-FA3A0C3C99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5534F5-55D8-41B1-93A2-9FF1C6620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F4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16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148C2A-22AE-49FD-8659-5FE66CE1A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E9FF7E-5074-40A8-9CE9-0CE518A487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chemeClr val="accent1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8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374" y="1557000"/>
            <a:ext cx="11328626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8000" y="6142339"/>
            <a:ext cx="4062312" cy="3754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accent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8000" y="6517800"/>
            <a:ext cx="4067381" cy="2376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 b="1">
                <a:solidFill>
                  <a:srgbClr val="CC0000"/>
                </a:solidFill>
              </a:defRPr>
            </a:lvl1pPr>
          </a:lstStyle>
          <a:p>
            <a:fld id="{FAADA063-12EF-40E4-868B-86746F500345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2A70723-EC61-4846-A635-3D665E62D0D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2681" y="6096600"/>
            <a:ext cx="1132920" cy="6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21" r:id="rId2"/>
    <p:sldLayoutId id="2147483724" r:id="rId3"/>
    <p:sldLayoutId id="2147483723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312" rtl="0" eaLnBrk="1" latinLnBrk="0" hangingPunct="1">
        <a:lnSpc>
          <a:spcPct val="90000"/>
        </a:lnSpc>
        <a:spcBef>
          <a:spcPct val="0"/>
        </a:spcBef>
        <a:buNone/>
        <a:tabLst/>
        <a:defRPr sz="4000" b="1" kern="1200">
          <a:solidFill>
            <a:srgbClr val="CC0000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2" rtl="0" eaLnBrk="1" latinLnBrk="0" hangingPunct="1">
        <a:lnSpc>
          <a:spcPct val="90000"/>
        </a:lnSpc>
        <a:spcBef>
          <a:spcPts val="1001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9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6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4" indent="-228577" algn="l" defTabSz="914312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8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4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0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6" indent="-228577" algn="l" defTabSz="9143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12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5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1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7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3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9" algn="l" defTabSz="9143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gu-geo.maps.arcgis.com/apps/webappviewer/index.html?id=9539893189b94135b94f76b2873f483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u-geo.maps.arcgis.com/apps/webappviewer/index.html?id=9539893189b94135b94f76b2873f4833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u-geo.maps.arcgis.com/apps/instant/sidebar/index.html?appid=c9be8758e03a4ff99529e2e26e0ff2ce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A946BA6-AE4F-43AD-9CB8-727D6EA5B4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nl-NL"/>
              <a:t>Utrecht.nl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30FCA4-21ED-40B3-933C-96D1AEE6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solidFill>
                  <a:srgbClr val="CC0000"/>
                </a:solidFill>
              </a:rPr>
              <a:t>Koele verblijfsplekken in Utrecht</a:t>
            </a:r>
            <a:br>
              <a:rPr lang="nl-NL">
                <a:solidFill>
                  <a:srgbClr val="CC0000"/>
                </a:solidFill>
              </a:rPr>
            </a:br>
            <a:r>
              <a:rPr lang="nl-NL" sz="3100">
                <a:solidFill>
                  <a:srgbClr val="CC0000"/>
                </a:solidFill>
              </a:rPr>
              <a:t>waar beginnen om de afstand tot koelte te verkleinen?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DA5926-9616-4FC6-BC26-2A420BE91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12 juni 2025 – NWK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113AF43-641F-4443-AC60-34417945A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Marit Linckens – Gemeente Utrecht</a:t>
            </a:r>
          </a:p>
        </p:txBody>
      </p:sp>
    </p:spTree>
    <p:extLst>
      <p:ext uri="{BB962C8B-B14F-4D97-AF65-F5344CB8AC3E}">
        <p14:creationId xmlns:p14="http://schemas.microsoft.com/office/powerpoint/2010/main" val="62790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9821E-A4A9-5497-4226-EC972F6D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GIS Analyse score per koele verblijfsplek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C394588-1940-04D3-40C3-48761333B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26" t="4887" r="75170" b="58802"/>
          <a:stretch/>
        </p:blipFill>
        <p:spPr>
          <a:xfrm>
            <a:off x="5087888" y="1196751"/>
            <a:ext cx="6912767" cy="5535737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FD1A8A63-9DF4-523C-F7B6-2917D6633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228378"/>
            <a:ext cx="6696744" cy="55357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/>
          </a:p>
          <a:p>
            <a:pPr marL="457158" lvl="1" fontAlgn="t">
              <a:spcBef>
                <a:spcPts val="0"/>
              </a:spcBef>
            </a:pPr>
            <a:r>
              <a:rPr lang="nl-NL" sz="1800" b="0" i="0" u="none" strike="noStrike" kern="1200" err="1">
                <a:effectLst/>
                <a:latin typeface="Arial" panose="020B0604020202020204" pitchFamily="34" charset="0"/>
              </a:rPr>
              <a:t>SCORE_Schaduwgrootte</a:t>
            </a:r>
            <a:r>
              <a:rPr lang="nl-NL" sz="1800" b="0" i="0" u="none" strike="noStrike" kern="1200">
                <a:effectLst/>
                <a:latin typeface="Arial" panose="020B0604020202020204" pitchFamily="34" charset="0"/>
              </a:rPr>
              <a:t>	  [0-1]</a:t>
            </a:r>
            <a:endParaRPr lang="nl-NL" sz="1800" b="0" i="0" u="none" strike="noStrike">
              <a:effectLst/>
              <a:latin typeface="Arial" panose="020B0604020202020204" pitchFamily="34" charset="0"/>
            </a:endParaRPr>
          </a:p>
          <a:p>
            <a:pPr marL="457158" lvl="1" fontAlgn="t">
              <a:spcBef>
                <a:spcPts val="0"/>
              </a:spcBef>
            </a:pPr>
            <a:r>
              <a:rPr lang="nl-NL" sz="1800" b="0" i="0" u="none" strike="noStrike" kern="1200">
                <a:effectLst/>
                <a:latin typeface="Arial" panose="020B0604020202020204" pitchFamily="34" charset="0"/>
              </a:rPr>
              <a:t>SCORE_10mdik		  [0-1]</a:t>
            </a:r>
            <a:endParaRPr lang="nl-NL" sz="1800" b="0" i="0" u="none" strike="noStrike">
              <a:effectLst/>
              <a:latin typeface="Arial" panose="020B0604020202020204" pitchFamily="34" charset="0"/>
            </a:endParaRPr>
          </a:p>
          <a:p>
            <a:pPr marL="457158" lvl="1" fontAlgn="t">
              <a:spcBef>
                <a:spcPts val="0"/>
              </a:spcBef>
            </a:pPr>
            <a:r>
              <a:rPr lang="nl-NL" sz="1800" b="0" i="0" u="none" strike="noStrike" kern="1200" err="1">
                <a:effectLst/>
                <a:latin typeface="Arial" panose="020B0604020202020204" pitchFamily="34" charset="0"/>
              </a:rPr>
              <a:t>SCORE_Ver_genoeg_van_weg</a:t>
            </a:r>
            <a:r>
              <a:rPr lang="nl-NL" sz="1800" b="0" i="0" u="none" strike="noStrike" kern="1200">
                <a:effectLst/>
                <a:latin typeface="Arial" panose="020B0604020202020204" pitchFamily="34" charset="0"/>
              </a:rPr>
              <a:t>  [0-1]</a:t>
            </a:r>
            <a:endParaRPr lang="nl-NL" sz="1800" b="0" i="0" u="none" strike="noStrike">
              <a:effectLst/>
              <a:latin typeface="Arial" panose="020B0604020202020204" pitchFamily="34" charset="0"/>
            </a:endParaRPr>
          </a:p>
          <a:p>
            <a:pPr marL="457158" lvl="1" fontAlgn="t">
              <a:spcBef>
                <a:spcPts val="0"/>
              </a:spcBef>
            </a:pPr>
            <a:r>
              <a:rPr lang="nl-NL" sz="1800" b="0" i="0" u="none" strike="noStrike" kern="1200" err="1">
                <a:effectLst/>
                <a:latin typeface="Arial" panose="020B0604020202020204" pitchFamily="34" charset="0"/>
              </a:rPr>
              <a:t>SCORE_Zitgelegenheid</a:t>
            </a:r>
            <a:r>
              <a:rPr lang="nl-NL" sz="1800" b="0" i="0" u="none" strike="noStrike" kern="1200">
                <a:effectLst/>
                <a:latin typeface="Arial" panose="020B0604020202020204" pitchFamily="34" charset="0"/>
              </a:rPr>
              <a:t>	  [0-1]</a:t>
            </a:r>
            <a:endParaRPr lang="nl-NL" sz="1800" b="0" i="0" u="none" strike="noStrike">
              <a:effectLst/>
              <a:latin typeface="Arial" panose="020B0604020202020204" pitchFamily="34" charset="0"/>
            </a:endParaRPr>
          </a:p>
          <a:p>
            <a:pPr marL="457158" lvl="1" fontAlgn="t">
              <a:spcBef>
                <a:spcPts val="0"/>
              </a:spcBef>
            </a:pPr>
            <a:r>
              <a:rPr lang="nl-NL" sz="1800" b="0" i="0" u="none" strike="noStrike" kern="1200" err="1">
                <a:effectLst/>
                <a:latin typeface="Arial" panose="020B0604020202020204" pitchFamily="34" charset="0"/>
              </a:rPr>
              <a:t>SCORE_Boomschaduw</a:t>
            </a:r>
            <a:r>
              <a:rPr lang="nl-NL" sz="1800" b="0" i="0" u="none" strike="noStrike" kern="1200">
                <a:effectLst/>
                <a:latin typeface="Arial" panose="020B0604020202020204" pitchFamily="34" charset="0"/>
              </a:rPr>
              <a:t>              [0-1]</a:t>
            </a:r>
            <a:endParaRPr lang="nl-NL" sz="1800" kern="1200">
              <a:latin typeface="Arial" panose="020B0604020202020204" pitchFamily="34" charset="0"/>
            </a:endParaRPr>
          </a:p>
          <a:p>
            <a:pPr marL="457158" lvl="1" fontAlgn="t">
              <a:spcBef>
                <a:spcPts val="0"/>
              </a:spcBef>
            </a:pPr>
            <a:r>
              <a:rPr lang="nl-NL" sz="1800" b="1">
                <a:latin typeface="Arial" panose="020B0604020202020204" pitchFamily="34" charset="0"/>
              </a:rPr>
              <a:t>SCORE_TOTAAL		  [0-5]</a:t>
            </a:r>
            <a:endParaRPr lang="nl-NL" b="1"/>
          </a:p>
          <a:p>
            <a:pPr lvl="2"/>
            <a:endParaRPr lang="nl-NL"/>
          </a:p>
          <a:p>
            <a:pPr lvl="2"/>
            <a:endParaRPr lang="nl-NL"/>
          </a:p>
          <a:p>
            <a:pPr lvl="1"/>
            <a:endParaRPr lang="nl-NL"/>
          </a:p>
          <a:p>
            <a:pPr lvl="1"/>
            <a:endParaRPr lang="nl-NL"/>
          </a:p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FD17E4B-3F2F-09A9-9175-9DE604C3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00" y="3284984"/>
            <a:ext cx="4463872" cy="233385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E5F36E1-CB5A-972D-C84D-1E1CA5137EEB}"/>
              </a:ext>
            </a:extLst>
          </p:cNvPr>
          <p:cNvSpPr txBox="1"/>
          <p:nvPr/>
        </p:nvSpPr>
        <p:spPr>
          <a:xfrm>
            <a:off x="480000" y="5618835"/>
            <a:ext cx="3600400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nl-NL" sz="1400">
                <a:hlinkClick r:id="rId4"/>
              </a:rPr>
              <a:t>Viewer</a:t>
            </a:r>
            <a:endParaRPr lang="nl-NL" sz="14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732A86-4F39-DB3C-C24C-AE864FC4A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5208" y="2769570"/>
            <a:ext cx="1374435" cy="124525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E1A283D-406F-7B2E-3888-D475D11BF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4942" y="4158393"/>
            <a:ext cx="1405437" cy="124525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BB93364-E2B4-6B81-F67E-AB13D0BCE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5208" y="1323000"/>
            <a:ext cx="1384768" cy="125559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D32563E-48A8-CAB9-965C-08F1A94DB9AD}"/>
              </a:ext>
            </a:extLst>
          </p:cNvPr>
          <p:cNvCxnSpPr>
            <a:cxnSpLocks/>
          </p:cNvCxnSpPr>
          <p:nvPr/>
        </p:nvCxnSpPr>
        <p:spPr>
          <a:xfrm flipV="1">
            <a:off x="7440182" y="2398175"/>
            <a:ext cx="3034693" cy="9940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233B1BB-8E17-4CD7-3FBA-A006BE186F39}"/>
              </a:ext>
            </a:extLst>
          </p:cNvPr>
          <p:cNvCxnSpPr>
            <a:cxnSpLocks/>
          </p:cNvCxnSpPr>
          <p:nvPr/>
        </p:nvCxnSpPr>
        <p:spPr>
          <a:xfrm flipV="1">
            <a:off x="8796510" y="3076269"/>
            <a:ext cx="1678365" cy="7978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8A13DC0A-008B-4255-42E9-651B77F8C574}"/>
              </a:ext>
            </a:extLst>
          </p:cNvPr>
          <p:cNvCxnSpPr>
            <a:cxnSpLocks/>
          </p:cNvCxnSpPr>
          <p:nvPr/>
        </p:nvCxnSpPr>
        <p:spPr>
          <a:xfrm flipV="1">
            <a:off x="8987589" y="4329716"/>
            <a:ext cx="1487286" cy="13315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444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716ED0-22D5-9625-583D-CF3A79338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Netwerk van koele verblijfsplekken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21AF175-7DCB-B373-6D75-ABC9EE50C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7" y="940506"/>
            <a:ext cx="11363905" cy="580949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219B9C9-BB9F-B211-4A9D-D24E946CDFDD}"/>
              </a:ext>
            </a:extLst>
          </p:cNvPr>
          <p:cNvSpPr txBox="1"/>
          <p:nvPr/>
        </p:nvSpPr>
        <p:spPr>
          <a:xfrm>
            <a:off x="32747" y="6380668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hlinkClick r:id="rId3"/>
              </a:rPr>
              <a:t>Groene leefomgeving - actueel (arcgis.com)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6209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2A884-16C6-3360-2EF9-C551877B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Netwerk van koele verblijfsplekken + 200 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66B102-724E-F146-69A0-7772E4587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" y="926428"/>
            <a:ext cx="11397166" cy="590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2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2A884-16C6-3360-2EF9-C551877B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Gaten in het netwerk – inzoom: Parkwijk zuid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66B102-724E-F146-69A0-7772E458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0942" t="4896" r="20128" b="9383"/>
          <a:stretch/>
        </p:blipFill>
        <p:spPr>
          <a:xfrm>
            <a:off x="661737" y="1137848"/>
            <a:ext cx="6716302" cy="505841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14886DF-7CD9-5258-6953-F4106B13D368}"/>
              </a:ext>
            </a:extLst>
          </p:cNvPr>
          <p:cNvSpPr/>
          <p:nvPr/>
        </p:nvSpPr>
        <p:spPr>
          <a:xfrm>
            <a:off x="3331205" y="3633540"/>
            <a:ext cx="718638" cy="4692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highlight>
                <a:srgbClr val="C00000"/>
              </a:highlight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CD094EB-2A39-4D82-6980-8A765F5CB689}"/>
              </a:ext>
            </a:extLst>
          </p:cNvPr>
          <p:cNvCxnSpPr>
            <a:cxnSpLocks/>
          </p:cNvCxnSpPr>
          <p:nvPr/>
        </p:nvCxnSpPr>
        <p:spPr>
          <a:xfrm flipH="1">
            <a:off x="4049843" y="3633540"/>
            <a:ext cx="1450074" cy="1685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E18B57E-614C-6A6D-2004-679CA9EEA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17" y="2352848"/>
            <a:ext cx="5473175" cy="336730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74838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2A884-16C6-3360-2EF9-C551877B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Gaten in het netwerk dichten?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66B102-724E-F146-69A0-7772E458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0942" t="4896" r="20128" b="9383"/>
          <a:stretch/>
        </p:blipFill>
        <p:spPr>
          <a:xfrm>
            <a:off x="661737" y="1137848"/>
            <a:ext cx="6716302" cy="505841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14886DF-7CD9-5258-6953-F4106B13D368}"/>
              </a:ext>
            </a:extLst>
          </p:cNvPr>
          <p:cNvSpPr/>
          <p:nvPr/>
        </p:nvSpPr>
        <p:spPr>
          <a:xfrm>
            <a:off x="3331205" y="3633540"/>
            <a:ext cx="718638" cy="4692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highlight>
                <a:srgbClr val="C00000"/>
              </a:highlight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CD094EB-2A39-4D82-6980-8A765F5CB689}"/>
              </a:ext>
            </a:extLst>
          </p:cNvPr>
          <p:cNvCxnSpPr>
            <a:cxnSpLocks/>
          </p:cNvCxnSpPr>
          <p:nvPr/>
        </p:nvCxnSpPr>
        <p:spPr>
          <a:xfrm flipH="1">
            <a:off x="4049843" y="3633540"/>
            <a:ext cx="1450074" cy="1685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E18B57E-614C-6A6D-2004-679CA9EEA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17" y="2352848"/>
            <a:ext cx="5473175" cy="336730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42547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2A884-16C6-3360-2EF9-C551877B8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/>
              <a:t>Gaten in het netwerk dichten!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266B102-724E-F146-69A0-7772E4587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0942" t="4896" r="20128" b="9383"/>
          <a:stretch/>
        </p:blipFill>
        <p:spPr>
          <a:xfrm>
            <a:off x="661737" y="1137848"/>
            <a:ext cx="6716302" cy="505841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14886DF-7CD9-5258-6953-F4106B13D368}"/>
              </a:ext>
            </a:extLst>
          </p:cNvPr>
          <p:cNvSpPr/>
          <p:nvPr/>
        </p:nvSpPr>
        <p:spPr>
          <a:xfrm>
            <a:off x="3331205" y="3633540"/>
            <a:ext cx="718638" cy="4692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highlight>
                <a:srgbClr val="C00000"/>
              </a:highlight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CD094EB-2A39-4D82-6980-8A765F5CB689}"/>
              </a:ext>
            </a:extLst>
          </p:cNvPr>
          <p:cNvCxnSpPr>
            <a:cxnSpLocks/>
          </p:cNvCxnSpPr>
          <p:nvPr/>
        </p:nvCxnSpPr>
        <p:spPr>
          <a:xfrm flipH="1">
            <a:off x="4049843" y="3633540"/>
            <a:ext cx="1450074" cy="1685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C7CE50-A6D1-6916-1941-3F8DEB4F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585" y="2352847"/>
            <a:ext cx="5424502" cy="336730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69978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A839E522-3ECF-932F-284F-48B898E3D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452" y="1683948"/>
            <a:ext cx="7260772" cy="4351337"/>
          </a:xfr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4395AE1B-D70D-E55A-A70E-F089D773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>
            <a:normAutofit/>
          </a:bodyPr>
          <a:lstStyle/>
          <a:p>
            <a:r>
              <a:rPr lang="nl-NL" sz="3200" dirty="0"/>
              <a:t>Programmeren samen met SSB en gebieden</a:t>
            </a:r>
          </a:p>
        </p:txBody>
      </p:sp>
    </p:spTree>
    <p:extLst>
      <p:ext uri="{BB962C8B-B14F-4D97-AF65-F5344CB8AC3E}">
        <p14:creationId xmlns:p14="http://schemas.microsoft.com/office/powerpoint/2010/main" val="3154422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48A93-6492-49C0-708C-49C605EA3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 anchor="ctr">
            <a:normAutofit/>
          </a:bodyPr>
          <a:lstStyle/>
          <a:p>
            <a:r>
              <a:rPr lang="nl-NL" dirty="0"/>
              <a:t>Vervolgstappen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C6C1ED-C271-8B2B-9F11-F652F1B23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000" y="1650600"/>
            <a:ext cx="5382000" cy="4083774"/>
          </a:xfrm>
        </p:spPr>
        <p:txBody>
          <a:bodyPr>
            <a:normAutofit/>
          </a:bodyPr>
          <a:lstStyle/>
          <a:p>
            <a:r>
              <a:rPr lang="nl-NL" dirty="0"/>
              <a:t>Totaal circa 180 plekken nodig</a:t>
            </a:r>
          </a:p>
          <a:p>
            <a:r>
              <a:rPr lang="nl-NL" dirty="0"/>
              <a:t>Starten met een pilot voor 2 jaar, waarbij we een aanzet doen en vervolgens opschalen</a:t>
            </a:r>
          </a:p>
          <a:p>
            <a:r>
              <a:rPr lang="nl-NL" dirty="0"/>
              <a:t>Afspraken met trees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en andere subsidies zoeken</a:t>
            </a:r>
          </a:p>
          <a:p>
            <a:r>
              <a:rPr lang="nl-NL" dirty="0"/>
              <a:t>Lijst met potentieel kansrijke koele plekken opstellen </a:t>
            </a:r>
          </a:p>
        </p:txBody>
      </p:sp>
      <p:pic>
        <p:nvPicPr>
          <p:cNvPr id="1026" name="Picture 2" descr="Steeds meer bomen in Utrecht, steeds minder in de binnenstad">
            <a:extLst>
              <a:ext uri="{FF2B5EF4-FFF2-40B4-BE49-F238E27FC236}">
                <a16:creationId xmlns:a16="http://schemas.microsoft.com/office/drawing/2014/main" id="{FACFEEA2-71F3-A8FD-9E78-772B8AD54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363" y="1650600"/>
            <a:ext cx="4653873" cy="40837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63492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00DC1A-ACD3-563C-7AF1-AE481553A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1059251"/>
            <a:ext cx="6210915" cy="501669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A0BD6CE-F0CB-1888-90CD-7A74069E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>
            <a:normAutofit/>
          </a:bodyPr>
          <a:lstStyle/>
          <a:p>
            <a:r>
              <a:rPr lang="nl-NL" sz="3200"/>
              <a:t>Dank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E4248F2-F546-4F0B-6E17-37349EB3DD85}"/>
              </a:ext>
            </a:extLst>
          </p:cNvPr>
          <p:cNvSpPr txBox="1"/>
          <p:nvPr/>
        </p:nvSpPr>
        <p:spPr>
          <a:xfrm>
            <a:off x="587502" y="165327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kaart:</a:t>
            </a:r>
          </a:p>
          <a:p>
            <a:r>
              <a:rPr lang="nl-NL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Afstand tot een koele plek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436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 anchor="ctr">
            <a:normAutofit/>
          </a:bodyPr>
          <a:lstStyle/>
          <a:p>
            <a:r>
              <a:rPr lang="nl-NL"/>
              <a:t>Klimaatadaptatie in Utrecht: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0400" y="1323000"/>
            <a:ext cx="5382000" cy="4083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/>
              <a:t>De omgeving leefbaar houden: klimaatadaptatie is daarvoor het </a:t>
            </a:r>
            <a:r>
              <a:rPr lang="nl-NL" b="1"/>
              <a:t>nieuwe normaal</a:t>
            </a:r>
            <a:r>
              <a:rPr lang="nl-NL"/>
              <a:t>. </a:t>
            </a:r>
          </a:p>
          <a:p>
            <a:pPr marL="0" indent="0">
              <a:buNone/>
            </a:pPr>
            <a:r>
              <a:rPr lang="nl-NL"/>
              <a:t>Dit vraagt om: </a:t>
            </a:r>
          </a:p>
          <a:p>
            <a:r>
              <a:rPr lang="nl-NL"/>
              <a:t>ander gedrag van iedereen</a:t>
            </a:r>
          </a:p>
          <a:p>
            <a:r>
              <a:rPr lang="nl-NL"/>
              <a:t>andere manieren van bouwen</a:t>
            </a:r>
          </a:p>
          <a:p>
            <a:r>
              <a:rPr lang="nl-NL"/>
              <a:t>een andere inrichting van de openbare ruimte</a:t>
            </a:r>
          </a:p>
          <a:p>
            <a:pPr marL="0" indent="0">
              <a:buNone/>
            </a:pPr>
            <a:r>
              <a:rPr lang="nl-NL"/>
              <a:t>Met als uitgangspunt dit te realiseren via de bestaande programma’s</a:t>
            </a:r>
          </a:p>
          <a:p>
            <a:pPr marL="0" indent="0">
              <a:buNone/>
            </a:pPr>
            <a:endParaRPr lang="nl-NL"/>
          </a:p>
        </p:txBody>
      </p:sp>
      <p:pic>
        <p:nvPicPr>
          <p:cNvPr id="4" name="Picture 2" descr="H:\downloads voor digiplaza\klimaatadaptatie\toolkit\Campagnebeeld\Campagnebeeld-horizontaal-HR.jpg">
            <a:extLst>
              <a:ext uri="{FF2B5EF4-FFF2-40B4-BE49-F238E27FC236}">
                <a16:creationId xmlns:a16="http://schemas.microsoft.com/office/drawing/2014/main" id="{F35714B3-D48B-45FA-B040-11A02E1D7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1" r="1" b="12504"/>
          <a:stretch/>
        </p:blipFill>
        <p:spPr bwMode="auto">
          <a:xfrm>
            <a:off x="6189601" y="1145274"/>
            <a:ext cx="5621400" cy="4083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0483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 anchor="ctr">
            <a:normAutofit/>
          </a:bodyPr>
          <a:lstStyle/>
          <a:p>
            <a:r>
              <a:rPr lang="nl-NL" dirty="0"/>
              <a:t>Waar streven we richting 2050 concreet naar?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9999" y="1650600"/>
            <a:ext cx="6341906" cy="4083774"/>
          </a:xfrm>
        </p:spPr>
        <p:txBody>
          <a:bodyPr>
            <a:normAutofit fontScale="92500" lnSpcReduction="10000"/>
          </a:bodyPr>
          <a:lstStyle/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Geen schade in panden en/of stremming van wegen tot aan een bui van 80 mm in één uur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Sponswerking bodem versterken, minimaal 90% jaarlijkse neerslag vasthouden op de plek waar het valt, 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Het hitte-eilandeffect van de stad is beperkt tot een verschil in gevoelstemperatuur van maximaal 5 graden Celsius ten opzichte van het buitengebied (referentie KNMI De Bilt) 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In elke straat kan je op een hete dag in de schaduw lopen (30-40% schaduw)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>
              <a:highlight>
                <a:srgbClr val="FFFF00"/>
              </a:highlight>
            </a:endParaRP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Iedereen heeft binnen 200 m van zijn woning in de openbare ruimte een koele verblijfsplek met minimaal 200 m</a:t>
            </a:r>
            <a:r>
              <a:rPr lang="nl-NL" sz="1700" baseline="30000"/>
              <a:t>2 </a:t>
            </a:r>
            <a:r>
              <a:rPr lang="nl-NL" sz="1700"/>
              <a:t>schaduw beschikbaar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Minimaal 40% groenbedekking in elke buurt (inclusief daken, boomkronen etc.) </a:t>
            </a:r>
          </a:p>
          <a:p>
            <a:pPr marL="0" indent="0">
              <a:spcBef>
                <a:spcPts val="200"/>
              </a:spcBef>
              <a:buNone/>
            </a:pPr>
            <a:endParaRPr lang="nl-NL" sz="17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84F1AE-EBDD-4019-ACAB-DD075DD18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056" y="1323000"/>
            <a:ext cx="3300527" cy="5058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36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108000"/>
            <a:ext cx="11284200" cy="1215000"/>
          </a:xfrm>
        </p:spPr>
        <p:txBody>
          <a:bodyPr anchor="ctr">
            <a:normAutofit/>
          </a:bodyPr>
          <a:lstStyle/>
          <a:p>
            <a:r>
              <a:rPr lang="nl-NL" dirty="0"/>
              <a:t>Waar streven </a:t>
            </a:r>
            <a:r>
              <a:rPr lang="nl-NL"/>
              <a:t>we richting </a:t>
            </a:r>
            <a:r>
              <a:rPr lang="nl-NL" dirty="0"/>
              <a:t>2050 concreet naar?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79999" y="1650600"/>
            <a:ext cx="6341906" cy="4083774"/>
          </a:xfrm>
        </p:spPr>
        <p:txBody>
          <a:bodyPr>
            <a:normAutofit fontScale="92500" lnSpcReduction="10000"/>
          </a:bodyPr>
          <a:lstStyle/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Geen schade in panden en/of stremming van wegen tot aan een bui van 80 mm in één uur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Sponswerking bodem versterken, minimaal 90% jaarlijkse neerslag vasthouden op de plek waar het valt, 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Het hitte-eilandeffect van de stad is beperkt tot een verschil in gevoelstemperatuur van maximaal 5 graden Celsius ten opzichte van het buitengebied (referentie KNMI De Bilt) 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In elke straat kan je op een hete dag in de schaduw lopen (30-40% schaduw)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>
              <a:highlight>
                <a:srgbClr val="FFFF00"/>
              </a:highlight>
            </a:endParaRP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>
                <a:highlight>
                  <a:srgbClr val="FFFF00"/>
                </a:highlight>
              </a:rPr>
              <a:t>Iedereen heeft binnen 200 m van zijn woning in de openbare ruimte een koele verblijfsplek met minimaal 200 m</a:t>
            </a:r>
            <a:r>
              <a:rPr lang="nl-NL" sz="1700" baseline="30000">
                <a:highlight>
                  <a:srgbClr val="FFFF00"/>
                </a:highlight>
              </a:rPr>
              <a:t>2 </a:t>
            </a:r>
            <a:r>
              <a:rPr lang="nl-NL" sz="1700">
                <a:highlight>
                  <a:srgbClr val="FFFF00"/>
                </a:highlight>
              </a:rPr>
              <a:t>schaduw beschikbaar</a:t>
            </a:r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endParaRPr lang="nl-NL" sz="1700"/>
          </a:p>
          <a:p>
            <a:pPr marL="457189" indent="-457189">
              <a:spcBef>
                <a:spcPts val="200"/>
              </a:spcBef>
              <a:buFont typeface="+mj-lt"/>
              <a:buAutoNum type="arabicPeriod"/>
            </a:pPr>
            <a:r>
              <a:rPr lang="nl-NL" sz="1700"/>
              <a:t>Minimaal 40% groenbedekking in elke buurt (inclusief daken, boomkronen etc.) </a:t>
            </a:r>
          </a:p>
          <a:p>
            <a:pPr marL="0" indent="0">
              <a:spcBef>
                <a:spcPts val="200"/>
              </a:spcBef>
              <a:buNone/>
            </a:pPr>
            <a:endParaRPr lang="nl-NL" sz="17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84F1AE-EBDD-4019-ACAB-DD075DD18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056" y="1323000"/>
            <a:ext cx="3300527" cy="5058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2079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3E4E3AEA-8914-1D37-EECF-BA15C6BB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71" y="2868111"/>
            <a:ext cx="3814929" cy="25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422DA24-D74E-242A-60DA-05C013DE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08790"/>
            <a:ext cx="11284200" cy="1215000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r>
              <a:rPr lang="nl-NL"/>
              <a:t>Koele verblijfsplekken tastbaar maken: </a:t>
            </a:r>
            <a:br>
              <a:rPr lang="nl-NL"/>
            </a:br>
            <a:r>
              <a:rPr lang="nl-NL"/>
              <a:t>Opgave in kaart brengen 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3ADB231-B183-2EBE-D335-638CF82F7D41}"/>
              </a:ext>
            </a:extLst>
          </p:cNvPr>
          <p:cNvSpPr txBox="1">
            <a:spLocks/>
          </p:cNvSpPr>
          <p:nvPr/>
        </p:nvSpPr>
        <p:spPr>
          <a:xfrm>
            <a:off x="824937" y="2018534"/>
            <a:ext cx="7657326" cy="40837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577" indent="-228577" algn="l" defTabSz="914312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35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9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0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58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14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70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6" indent="-228577" algn="l" defTabSz="9143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/>
              <a:t>Definitie koele verblijfsplekken voor alle Utrechters: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l-NL" sz="240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koele plek heeft </a:t>
            </a:r>
            <a:r>
              <a:rPr lang="nl-NL" sz="2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&gt;200 m2 aaneengesloten schaduw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Schaduw komt </a:t>
            </a:r>
            <a:r>
              <a:rPr lang="nl-NL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</a:t>
            </a:r>
            <a:r>
              <a:rPr lang="nl-NL" sz="2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minimaal één boom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plek heeft een </a:t>
            </a:r>
            <a:r>
              <a:rPr lang="nl-NL" sz="24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minimale breedte van 10 meter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plek ligt </a:t>
            </a:r>
            <a:r>
              <a:rPr lang="nl-NL" sz="24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minimaal 5 meter van een weg </a:t>
            </a:r>
            <a:r>
              <a:rPr lang="nl-NL" sz="2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 een snelheidsregime van </a:t>
            </a:r>
            <a:r>
              <a:rPr lang="nl-NL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km/u of meer</a:t>
            </a:r>
          </a:p>
          <a:p>
            <a:endParaRPr lang="nl-NL" sz="24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5</a:t>
            </a:r>
            <a:r>
              <a:rPr lang="nl-NL" sz="2400" baseline="300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nl-NL" sz="24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‘zachte’ eis maakt een plek helemaal af:</a:t>
            </a:r>
          </a:p>
          <a:p>
            <a:r>
              <a:rPr lang="nl-NL" sz="24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 voorkeur heeft de plek </a:t>
            </a:r>
            <a:r>
              <a:rPr lang="nl-NL" sz="2400" b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zitgelegenheid</a:t>
            </a:r>
            <a:endParaRPr lang="nl-NL" sz="2400" b="1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/>
          </a:p>
          <a:p>
            <a:pPr marL="0" indent="0">
              <a:buFont typeface="Arial" panose="020B0604020202020204" pitchFamily="34" charset="0"/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10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0AEBF5-FED8-15CD-83CE-6A993FEED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00" y="1312136"/>
            <a:ext cx="11328626" cy="5301000"/>
          </a:xfrm>
        </p:spPr>
        <p:txBody>
          <a:bodyPr/>
          <a:lstStyle/>
          <a:p>
            <a:pPr marL="0" indent="0">
              <a:buNone/>
            </a:pPr>
            <a:endParaRPr lang="nl-NL">
              <a:solidFill>
                <a:srgbClr val="CC0000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CC0000"/>
                </a:solidFill>
              </a:rPr>
              <a:t>START: een nieuwe schaduwkaart</a:t>
            </a:r>
          </a:p>
          <a:p>
            <a:r>
              <a:rPr lang="nl-NL"/>
              <a:t>IJkmoment: 21 juni 15:30</a:t>
            </a:r>
          </a:p>
          <a:p>
            <a:endParaRPr lang="nl-NL"/>
          </a:p>
          <a:p>
            <a:pPr lvl="1"/>
            <a:r>
              <a:rPr lang="nl-NL"/>
              <a:t>Zonhoogte: 54.65º</a:t>
            </a:r>
          </a:p>
          <a:p>
            <a:pPr lvl="1"/>
            <a:r>
              <a:rPr lang="nl-NL"/>
              <a:t>Azimut: 226.31º</a:t>
            </a:r>
          </a:p>
          <a:p>
            <a:pPr lvl="1"/>
            <a:endParaRPr lang="nl-NL"/>
          </a:p>
          <a:p>
            <a:endParaRPr lang="nl-NL"/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DE07BC5-4921-AF65-4E49-85A0B1A58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8" r="25672"/>
          <a:stretch/>
        </p:blipFill>
        <p:spPr>
          <a:xfrm>
            <a:off x="5776572" y="1623790"/>
            <a:ext cx="6272666" cy="496035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C359525-02EA-50D5-DA1C-D6948CF228F1}"/>
              </a:ext>
            </a:extLst>
          </p:cNvPr>
          <p:cNvGrpSpPr>
            <a:grpSpLocks noChangeAspect="1"/>
          </p:cNvGrpSpPr>
          <p:nvPr/>
        </p:nvGrpSpPr>
        <p:grpSpPr>
          <a:xfrm>
            <a:off x="3088134" y="3752102"/>
            <a:ext cx="2520280" cy="2520280"/>
            <a:chOff x="3935760" y="2060848"/>
            <a:chExt cx="4536504" cy="453650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5DE54A4-9373-C13E-CD3C-80B12CF6C8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5430" r="5502" b="5321"/>
            <a:stretch/>
          </p:blipFill>
          <p:spPr bwMode="auto">
            <a:xfrm>
              <a:off x="3935760" y="2060848"/>
              <a:ext cx="4536504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ijl: rechts 3">
              <a:extLst>
                <a:ext uri="{FF2B5EF4-FFF2-40B4-BE49-F238E27FC236}">
                  <a16:creationId xmlns:a16="http://schemas.microsoft.com/office/drawing/2014/main" id="{F97C1B32-4951-79D5-9BBA-7C2994F9757B}"/>
                </a:ext>
              </a:extLst>
            </p:cNvPr>
            <p:cNvSpPr/>
            <p:nvPr/>
          </p:nvSpPr>
          <p:spPr>
            <a:xfrm rot="18960000">
              <a:off x="4518826" y="4585522"/>
              <a:ext cx="1944216" cy="805676"/>
            </a:xfrm>
            <a:prstGeom prst="rightArrow">
              <a:avLst>
                <a:gd name="adj1" fmla="val 45187"/>
                <a:gd name="adj2" fmla="val 50000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106CDF-86BF-856C-AF19-6458C466B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62" y="3878400"/>
            <a:ext cx="2945372" cy="202088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D15CAD6C-A354-5C92-E08A-993EA19BA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08790"/>
            <a:ext cx="11284200" cy="1215000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r>
              <a:rPr lang="nl-NL"/>
              <a:t>Koele verblijfsplekken tastbaar maken: </a:t>
            </a:r>
            <a:br>
              <a:rPr lang="nl-NL"/>
            </a:br>
            <a:r>
              <a:rPr lang="nl-NL"/>
              <a:t>Opgave in kaart brengen middels GIS </a:t>
            </a:r>
            <a:br>
              <a:rPr lang="nl-NL"/>
            </a:br>
            <a:endParaRPr lang="nl-NL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36C5AB0-0B0C-692E-E2F6-D05C87E4C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935" y="244864"/>
            <a:ext cx="1971303" cy="13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324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7C108FC-6EDF-3526-B7E0-BFD14306F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594" y="756019"/>
            <a:ext cx="1971303" cy="13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E89212-360B-BFBA-B9E9-373727F00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56" y="2120280"/>
            <a:ext cx="7554721" cy="4351339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nl-NL"/>
              <a:t>Zoekgebieden uit BGT-plus:</a:t>
            </a:r>
          </a:p>
          <a:p>
            <a:pPr lvl="2"/>
            <a:r>
              <a:rPr lang="nl-NL"/>
              <a:t>Begroeid terreindeel</a:t>
            </a:r>
          </a:p>
          <a:p>
            <a:pPr lvl="3"/>
            <a:r>
              <a:rPr lang="nl-NL"/>
              <a:t>Selectie </a:t>
            </a:r>
            <a:r>
              <a:rPr lang="nl-NL" err="1"/>
              <a:t>obv</a:t>
            </a:r>
            <a:r>
              <a:rPr lang="nl-NL"/>
              <a:t> beheerniveau</a:t>
            </a:r>
          </a:p>
          <a:p>
            <a:pPr lvl="2"/>
            <a:r>
              <a:rPr lang="nl-NL"/>
              <a:t>Onbegroeid terreindeel</a:t>
            </a:r>
          </a:p>
          <a:p>
            <a:pPr lvl="3"/>
            <a:r>
              <a:rPr lang="nl-NL"/>
              <a:t>Selectie o.b.v. beheerniveau</a:t>
            </a:r>
          </a:p>
          <a:p>
            <a:pPr lvl="2"/>
            <a:r>
              <a:rPr lang="nl-NL"/>
              <a:t>Ondersteunend waterdeel</a:t>
            </a:r>
          </a:p>
          <a:p>
            <a:pPr lvl="3"/>
            <a:r>
              <a:rPr lang="nl-NL"/>
              <a:t>Selectie o.b.v. beheerniveau</a:t>
            </a:r>
          </a:p>
          <a:p>
            <a:pPr lvl="2"/>
            <a:r>
              <a:rPr lang="nl-NL" err="1"/>
              <a:t>Wegdeel</a:t>
            </a:r>
            <a:endParaRPr lang="nl-NL"/>
          </a:p>
          <a:p>
            <a:pPr lvl="3"/>
            <a:r>
              <a:rPr lang="nl-NL"/>
              <a:t>Fietspad</a:t>
            </a:r>
          </a:p>
          <a:p>
            <a:pPr lvl="3"/>
            <a:r>
              <a:rPr lang="nl-NL"/>
              <a:t>Parkeervlak</a:t>
            </a:r>
          </a:p>
          <a:p>
            <a:pPr lvl="3"/>
            <a:r>
              <a:rPr lang="nl-NL"/>
              <a:t>Voetgangersgebied</a:t>
            </a:r>
          </a:p>
          <a:p>
            <a:pPr lvl="3"/>
            <a:r>
              <a:rPr lang="nl-NL"/>
              <a:t>Voetpad</a:t>
            </a:r>
          </a:p>
          <a:p>
            <a:pPr lvl="2"/>
            <a:r>
              <a:rPr lang="nl-NL"/>
              <a:t>Ondersteunend </a:t>
            </a:r>
            <a:r>
              <a:rPr lang="nl-NL" err="1"/>
              <a:t>wegdeel</a:t>
            </a:r>
            <a:endParaRPr lang="nl-NL"/>
          </a:p>
          <a:p>
            <a:pPr lvl="3"/>
            <a:r>
              <a:rPr lang="nl-NL"/>
              <a:t>Selectie o.b.v. beheerniveau</a:t>
            </a:r>
          </a:p>
          <a:p>
            <a:pPr lvl="2"/>
            <a:endParaRPr lang="nl-NL"/>
          </a:p>
          <a:p>
            <a:pPr lvl="2"/>
            <a:endParaRPr lang="nl-NL"/>
          </a:p>
          <a:p>
            <a:pPr lvl="2"/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C40A46D-74CE-CA88-7CBA-6313AA93B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408790"/>
            <a:ext cx="11284200" cy="1215000"/>
          </a:xfrm>
        </p:spPr>
        <p:txBody>
          <a:bodyPr>
            <a:normAutofit fontScale="90000"/>
          </a:bodyPr>
          <a:lstStyle/>
          <a:p>
            <a:br>
              <a:rPr lang="nl-NL"/>
            </a:br>
            <a:r>
              <a:rPr lang="nl-NL"/>
              <a:t>Koele verblijfsplekken tastbaar maken: </a:t>
            </a:r>
            <a:br>
              <a:rPr lang="nl-NL"/>
            </a:br>
            <a:r>
              <a:rPr lang="nl-NL"/>
              <a:t>Opgave in kaart brengen middels GIS </a:t>
            </a:r>
            <a:br>
              <a:rPr lang="nl-NL"/>
            </a:b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5863A7-94BD-F432-F22F-0D39498B4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387"/>
          <a:stretch/>
        </p:blipFill>
        <p:spPr>
          <a:xfrm>
            <a:off x="6255958" y="2213811"/>
            <a:ext cx="5792026" cy="451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73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DBB0B2-C6D4-393B-9AF5-42B36E64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GIS analyse II: bepalen 10m schaduwbreedte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FEDB44-27DD-5370-25FD-2009EC3BC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Bepalen of schaduw </a:t>
            </a:r>
            <a:r>
              <a:rPr lang="nl-NL" b="1"/>
              <a:t>10m</a:t>
            </a:r>
            <a:r>
              <a:rPr lang="nl-NL"/>
              <a:t> breed is</a:t>
            </a:r>
          </a:p>
          <a:p>
            <a:r>
              <a:rPr lang="nl-NL"/>
              <a:t>Bufferen van schaduwvlakken met </a:t>
            </a:r>
            <a:r>
              <a:rPr lang="nl-NL" b="1"/>
              <a:t>-5m</a:t>
            </a:r>
          </a:p>
          <a:p>
            <a:pPr lvl="1"/>
            <a:r>
              <a:rPr lang="nl-NL"/>
              <a:t>Correctie op AHN nodig i.v.m. wegvallende pixels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8730BB-6F94-1EE1-5C68-C527FC5FA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996952"/>
            <a:ext cx="2448272" cy="2552454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D73438B0-89B5-0474-4486-8383E23CDF16}"/>
              </a:ext>
            </a:extLst>
          </p:cNvPr>
          <p:cNvCxnSpPr>
            <a:cxnSpLocks/>
          </p:cNvCxnSpPr>
          <p:nvPr/>
        </p:nvCxnSpPr>
        <p:spPr>
          <a:xfrm>
            <a:off x="2927648" y="4869160"/>
            <a:ext cx="136815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1EC080-7E29-4120-E399-28FCAF2B4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29"/>
          <a:stretch/>
        </p:blipFill>
        <p:spPr>
          <a:xfrm>
            <a:off x="4295800" y="2996952"/>
            <a:ext cx="2576368" cy="2472128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4D41DF24-8601-C999-32AE-45D10661CB66}"/>
              </a:ext>
            </a:extLst>
          </p:cNvPr>
          <p:cNvCxnSpPr>
            <a:cxnSpLocks/>
          </p:cNvCxnSpPr>
          <p:nvPr/>
        </p:nvCxnSpPr>
        <p:spPr>
          <a:xfrm>
            <a:off x="6744072" y="4869160"/>
            <a:ext cx="136815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5541632-5776-5EC5-1170-EAEF87652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2955805"/>
            <a:ext cx="2304256" cy="26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5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3DFA6-9332-30BA-686B-7B15B798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108000"/>
            <a:ext cx="12080968" cy="1215000"/>
          </a:xfrm>
        </p:spPr>
        <p:txBody>
          <a:bodyPr/>
          <a:lstStyle/>
          <a:p>
            <a:r>
              <a:rPr lang="nl-NL"/>
              <a:t>GIS Analyse III: snelheid, bomen, zitgelegenheid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611CE7-EAAA-622C-1B1E-1AC58D0C4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0" t="4850" r="76581" b="57875"/>
          <a:stretch/>
        </p:blipFill>
        <p:spPr>
          <a:xfrm>
            <a:off x="5879976" y="1228378"/>
            <a:ext cx="6048672" cy="540322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830899-A765-BF77-30F1-3429E22E8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228378"/>
            <a:ext cx="5688632" cy="46799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/>
          </a:p>
          <a:p>
            <a:pPr lvl="1"/>
            <a:r>
              <a:rPr lang="nl-NL"/>
              <a:t>Bronnen:</a:t>
            </a:r>
          </a:p>
          <a:p>
            <a:pPr lvl="2"/>
            <a:r>
              <a:rPr lang="nl-NL"/>
              <a:t>Geometrie straten: GISIB</a:t>
            </a:r>
          </a:p>
          <a:p>
            <a:pPr lvl="2"/>
            <a:r>
              <a:rPr lang="nl-NL"/>
              <a:t>Snelheden straten: NWB-Wegenbestand</a:t>
            </a:r>
          </a:p>
          <a:p>
            <a:pPr lvl="2"/>
            <a:endParaRPr lang="nl-NL"/>
          </a:p>
          <a:p>
            <a:pPr lvl="1"/>
            <a:r>
              <a:rPr lang="nl-NL"/>
              <a:t>Bronnen:</a:t>
            </a:r>
          </a:p>
          <a:p>
            <a:pPr lvl="2"/>
            <a:r>
              <a:rPr lang="nl-NL"/>
              <a:t>Bomen: GISIB</a:t>
            </a:r>
          </a:p>
          <a:p>
            <a:pPr lvl="2"/>
            <a:r>
              <a:rPr lang="nl-NL"/>
              <a:t>Bankjes: GISIB + landelijke BGT (ESRI)</a:t>
            </a:r>
          </a:p>
          <a:p>
            <a:pPr lvl="1"/>
            <a:endParaRPr lang="nl-NL"/>
          </a:p>
          <a:p>
            <a:pPr lvl="1"/>
            <a:endParaRPr lang="nl-NL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709060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emeente Utrecht">
      <a:dk1>
        <a:sysClr val="windowText" lastClr="000000"/>
      </a:dk1>
      <a:lt1>
        <a:sysClr val="window" lastClr="FFFFFF"/>
      </a:lt1>
      <a:dk2>
        <a:srgbClr val="7F7F7F"/>
      </a:dk2>
      <a:lt2>
        <a:srgbClr val="E7E6E6"/>
      </a:lt2>
      <a:accent1>
        <a:srgbClr val="CC0000"/>
      </a:accent1>
      <a:accent2>
        <a:srgbClr val="FFB70B"/>
      </a:accent2>
      <a:accent3>
        <a:srgbClr val="006DFF"/>
      </a:accent3>
      <a:accent4>
        <a:srgbClr val="FFC000"/>
      </a:accent4>
      <a:accent5>
        <a:srgbClr val="75757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75000"/>
          </a:srgbClr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ctr">
        <a:normAutofit fontScale="32500" lnSpcReduction="20000"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1" id="{366AB6A8-49BF-4E3F-BBDE-A80E895D2D11}" vid="{35BD3495-4C22-4B2E-8211-F3174E4A0F4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8FE223A4A884288BA08916A3B3AE8" ma:contentTypeVersion="15" ma:contentTypeDescription="Een nieuw document maken." ma:contentTypeScope="" ma:versionID="f34d19d72080d1325dd9544cb7c81bac">
  <xsd:schema xmlns:xsd="http://www.w3.org/2001/XMLSchema" xmlns:xs="http://www.w3.org/2001/XMLSchema" xmlns:p="http://schemas.microsoft.com/office/2006/metadata/properties" xmlns:ns2="643fd651-88bc-49e2-a230-0ab0bc28a367" xmlns:ns3="a7a67ca5-b7a3-4db9-9f75-f0391c61df39" targetNamespace="http://schemas.microsoft.com/office/2006/metadata/properties" ma:root="true" ma:fieldsID="7c3c9cc1abf169c6d4f7511ab8f2085f" ns2:_="" ns3:_="">
    <xsd:import namespace="643fd651-88bc-49e2-a230-0ab0bc28a367"/>
    <xsd:import namespace="a7a67ca5-b7a3-4db9-9f75-f0391c61df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fd651-88bc-49e2-a230-0ab0bc28a3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425ec6a0-244e-4cb9-ab66-ebcbcfe305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a67ca5-b7a3-4db9-9f75-f0391c61df3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4083691-6ed8-4aa3-abe1-92d49dd20ebb}" ma:internalName="TaxCatchAll" ma:showField="CatchAllData" ma:web="a7a67ca5-b7a3-4db9-9f75-f0391c61df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3fd651-88bc-49e2-a230-0ab0bc28a367">
      <Terms xmlns="http://schemas.microsoft.com/office/infopath/2007/PartnerControls"/>
    </lcf76f155ced4ddcb4097134ff3c332f>
    <TaxCatchAll xmlns="a7a67ca5-b7a3-4db9-9f75-f0391c61df3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0D7CB5-EC97-4325-BD72-2BADFAA864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3fd651-88bc-49e2-a230-0ab0bc28a367"/>
    <ds:schemaRef ds:uri="a7a67ca5-b7a3-4db9-9f75-f0391c61df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927631-EA41-48AC-AA66-A1742E664D89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7a67ca5-b7a3-4db9-9f75-f0391c61df39"/>
    <ds:schemaRef ds:uri="643fd651-88bc-49e2-a230-0ab0bc28a36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6269882-F002-473D-B556-C5CE862CC6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70</TotalTime>
  <Words>710</Words>
  <Application>Microsoft Office PowerPoint</Application>
  <PresentationFormat>Breedbeeld</PresentationFormat>
  <Paragraphs>110</Paragraphs>
  <Slides>18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1" baseType="lpstr">
      <vt:lpstr>Arial</vt:lpstr>
      <vt:lpstr>Calibri</vt:lpstr>
      <vt:lpstr>Kantoorthema</vt:lpstr>
      <vt:lpstr>Koele verblijfsplekken in Utrecht waar beginnen om de afstand tot koelte te verkleinen?</vt:lpstr>
      <vt:lpstr>Klimaatadaptatie in Utrecht: </vt:lpstr>
      <vt:lpstr>Waar streven we richting 2050 concreet naar?</vt:lpstr>
      <vt:lpstr>Waar streven we richting 2050 concreet naar?</vt:lpstr>
      <vt:lpstr> Koele verblijfsplekken tastbaar maken:  Opgave in kaart brengen  </vt:lpstr>
      <vt:lpstr> Koele verblijfsplekken tastbaar maken:  Opgave in kaart brengen middels GIS  </vt:lpstr>
      <vt:lpstr> Koele verblijfsplekken tastbaar maken:  Opgave in kaart brengen middels GIS  </vt:lpstr>
      <vt:lpstr>GIS analyse II: bepalen 10m schaduwbreedte </vt:lpstr>
      <vt:lpstr>GIS Analyse III: snelheid, bomen, zitgelegenheid </vt:lpstr>
      <vt:lpstr>GIS Analyse score per koele verblijfsplek</vt:lpstr>
      <vt:lpstr>Netwerk van koele verblijfsplekken</vt:lpstr>
      <vt:lpstr>Netwerk van koele verblijfsplekken + 200 m</vt:lpstr>
      <vt:lpstr>Gaten in het netwerk – inzoom: Parkwijk zuid</vt:lpstr>
      <vt:lpstr>Gaten in het netwerk dichten?</vt:lpstr>
      <vt:lpstr>Gaten in het netwerk dichten!</vt:lpstr>
      <vt:lpstr>Programmeren samen met SSB en gebieden</vt:lpstr>
      <vt:lpstr>Vervolgstappen</vt:lpstr>
      <vt:lpstr>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 van zaken potentieel kansrijke koele plekken – inventarisatie van witte vlekken</dc:title>
  <dc:creator>Kuin, Arienne</dc:creator>
  <cp:lastModifiedBy>Linckens, Marit</cp:lastModifiedBy>
  <cp:revision>2</cp:revision>
  <dcterms:created xsi:type="dcterms:W3CDTF">2024-02-08T16:35:53Z</dcterms:created>
  <dcterms:modified xsi:type="dcterms:W3CDTF">2025-06-12T12:03:55Z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0x0101000A68FE223A4A884288BA08916A3B3AE8</vt:lpwstr>
  </property>
  <property fmtid="{D5CDD505-2E9C-101B-9397-08002B2CF9AE}" pid="3" name="MediaServiceImageTags">
    <vt:lpwstr/>
  </property>
</Properties>
</file>