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70" r:id="rId10"/>
    <p:sldId id="268" r:id="rId11"/>
    <p:sldId id="27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8"/>
    <a:srgbClr val="008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E913D-364E-446E-8975-0F97981C2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D790D0-F6AE-44E1-99F6-8A8569DE9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E76CD7-3E92-4321-943C-A0F6844F0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074794-A849-419F-AF9D-069E47BC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F66723-D6C8-46BD-89A2-2DCC06C56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0FAE4-13F4-42DC-B9EE-337352F27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D4B3F6-83A1-4A2B-B090-9C566ABAD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ED56AA-0875-4AAC-A804-DDBDF1F8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4982B4-0D5F-45AE-BD68-38E54073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DA66C5-5A0E-4C1B-ACAF-D8B47F75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3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3114948-072C-4211-AF48-60F581CE4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B0A63F-D357-432D-BCEE-2DE5A3CAF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6ED9E4-CC67-433B-B01D-2CE9986F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95935F-7148-41FD-9423-238A983D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5C3862-2EF7-450A-9DD4-D9088656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32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A193B-71B8-43B5-A31F-BDEE7EFA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C8254E-A555-4852-904F-252356D9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1E12FD-A3CC-48F2-AA99-640D0EFF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D86A90-3E02-46B9-8696-7E94AFFB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F4F7AA-90B0-4199-9C32-841B912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8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78E3D-A41D-4EF7-9D1C-2746557B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8F8DB3-8CE8-4213-AE73-E9F529DEC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0FB39B-337A-4306-8459-9587A384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B5778B-9E38-4024-81E6-7C103518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DBCBFD-6C79-4283-8412-A9186BFF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75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570855-05A8-41F8-AF20-C1468ECE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6050CA-112F-405C-9C09-02AEE41B7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13E338-4B77-46F8-A66D-1C8C9F78C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295C52-0418-4585-9F7E-E6068D76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B01A41-B711-416A-9AED-02F04586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A1429C-4EDC-46DB-BE5D-80EBA639B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78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97663-0759-421C-AA85-5CFAC751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59725C-83CB-4FA4-8D95-27EBFF2A1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292687-A781-4BF8-AD6E-BB6596941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2D4DF50-9B53-4201-AD54-83F9B6923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EA1988A-43CE-4069-B3D4-7B102D66D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7A8F3A2-BEA8-40CD-811C-2FFBA90A4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A201B9-BF5C-46D2-A7A5-D3ECE751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3B1D2E0-6ABC-49A4-A7FB-5B0C3BAC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72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19573-5CC1-4F55-B02F-3A947ABC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068469-8F6A-4379-8392-0CDE3DC8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507823-25C6-4D0D-B2E9-FF7D96C2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C90205-5429-47A8-94CC-F9806F15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04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527CD4F-8D11-4DAF-9DC3-0B4DD055A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FD85EE5-501E-47B9-8A0C-CF5A7C8E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B47579E-6BA1-4FCE-84E1-79B6712E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90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46129-A57E-4D42-908B-FC51728D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99A1EB-AD1B-457E-AB0F-E43295CD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ECB52F-0DBE-42BE-9388-8ED852246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9FFB93-8D6E-46F5-B545-EE987497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B1C1F9-04C9-4A88-A188-3902E6B6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CC4DA6-7136-4F9C-9E11-1A9EBE5D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92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9D362-CE73-402F-9C69-1F2F97C9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C26DA14-7393-4A5B-9D1E-E600B297C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0D9BDF-9496-458C-B0C5-F7A00C24A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28F45D-0541-4279-ACBF-A31064EA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045B08-7C90-4381-B954-35D74ED6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BE4A8A-4283-41AF-A010-3CA52719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19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D4664C-F3E7-420C-ACDF-F05599F3B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CAF4DB-99B9-4EEC-B92E-1E98460CB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C761DA-1ABE-4394-A8C0-63411FDA7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068F-9A03-4533-AB61-835AE1C1BBFD}" type="datetimeFigureOut">
              <a:rPr lang="nl-NL" smtClean="0"/>
              <a:t>30-11-2021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91D15D-2059-4DD6-AE33-134E19A42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BEF6B5-F5DD-4700-9F4C-38D9FA31D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011BB-2FC1-46BA-8D99-5388DC98AD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03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93230"/>
          </a:xfrm>
        </p:spPr>
        <p:txBody>
          <a:bodyPr>
            <a:normAutofit/>
          </a:bodyPr>
          <a:lstStyle/>
          <a:p>
            <a:pPr algn="ctr"/>
            <a:r>
              <a:rPr lang="nl-NL" sz="5400" b="1" dirty="0">
                <a:solidFill>
                  <a:srgbClr val="0088B8"/>
                </a:solidFill>
              </a:rPr>
              <a:t>Evaluatie afvalwaterketensamenwerking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28A73-97A9-421C-9BCB-46CF51E69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367043"/>
            <a:ext cx="10587607" cy="48711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nl-NL" sz="1800" b="1" dirty="0"/>
              <a:t>Netwerkbijeenkomst 30 november 2021</a:t>
            </a:r>
            <a:endParaRPr lang="nl-NL" sz="1800" dirty="0"/>
          </a:p>
          <a:p>
            <a:pPr>
              <a:spcBef>
                <a:spcPts val="600"/>
              </a:spcBef>
              <a:buFontTx/>
              <a:buChar char="-"/>
            </a:pPr>
            <a:endParaRPr lang="nl-NL" sz="1800" dirty="0"/>
          </a:p>
          <a:p>
            <a:pPr marL="0" indent="0">
              <a:spcBef>
                <a:spcPts val="600"/>
              </a:spcBef>
              <a:buNone/>
            </a:pPr>
            <a:endParaRPr lang="nl-NL" sz="1800" dirty="0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35987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40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err="1">
                <a:solidFill>
                  <a:srgbClr val="0088B8"/>
                </a:solidFill>
              </a:rPr>
              <a:t>Pitches</a:t>
            </a:r>
            <a:endParaRPr lang="nl-NL" sz="3600" b="1" dirty="0">
              <a:solidFill>
                <a:srgbClr val="0088B8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28A73-97A9-421C-9BCB-46CF51E69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37906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Kwetsbaarheid beperken door maximaal samen te werken (Mehmet)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Databeheer (Erik)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Omgevingswet (Vincent)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Grondwater (Michiel)</a:t>
            </a:r>
          </a:p>
          <a:p>
            <a:pPr marL="0" indent="0">
              <a:spcBef>
                <a:spcPts val="600"/>
              </a:spcBef>
              <a:buNone/>
            </a:pPr>
            <a:endParaRPr lang="nl-NL" sz="1600" dirty="0"/>
          </a:p>
          <a:p>
            <a:pPr>
              <a:spcBef>
                <a:spcPts val="600"/>
              </a:spcBef>
              <a:buFontTx/>
              <a:buChar char="-"/>
            </a:pPr>
            <a:endParaRPr lang="nl-NL" sz="1600" dirty="0"/>
          </a:p>
          <a:p>
            <a:pPr marL="0" indent="0">
              <a:spcBef>
                <a:spcPts val="600"/>
              </a:spcBef>
              <a:buNone/>
            </a:pPr>
            <a:endParaRPr lang="nl-NL" sz="1600" dirty="0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35987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6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Vervolgproces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28A73-97A9-421C-9BCB-46CF51E69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37906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Bespreken met de bestuurders tijdens de </a:t>
            </a:r>
            <a:r>
              <a:rPr lang="nl-NL" b="1" dirty="0" err="1"/>
              <a:t>Water&amp;Klimaattafel</a:t>
            </a:r>
            <a:r>
              <a:rPr lang="nl-NL" b="1" dirty="0"/>
              <a:t> op 9 december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Uitwerken vervolgaanpak met actieplan door werkgroep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Bespreken ambtelijk en bestuurlijk in het voorjaar van 2022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Uitvoering geven aan actieplan</a:t>
            </a:r>
          </a:p>
          <a:p>
            <a:pPr marL="0" indent="0">
              <a:spcBef>
                <a:spcPts val="600"/>
              </a:spcBef>
              <a:buNone/>
            </a:pPr>
            <a:endParaRPr lang="nl-NL" sz="1600" dirty="0"/>
          </a:p>
          <a:p>
            <a:pPr>
              <a:spcBef>
                <a:spcPts val="600"/>
              </a:spcBef>
              <a:buFontTx/>
              <a:buChar char="-"/>
            </a:pPr>
            <a:endParaRPr lang="nl-NL" sz="1600" dirty="0"/>
          </a:p>
          <a:p>
            <a:pPr marL="0" indent="0">
              <a:spcBef>
                <a:spcPts val="600"/>
              </a:spcBef>
              <a:buNone/>
            </a:pPr>
            <a:endParaRPr lang="nl-NL" sz="1600" dirty="0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35987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Inhoud deelsessie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28A73-97A9-421C-9BCB-46CF51E69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8760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nl-NL" sz="2400" b="1" dirty="0"/>
              <a:t>16.10	Welkom &amp; inleiding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nl-NL" sz="2400" b="1" dirty="0"/>
              <a:t>16.15	Toelichting proces en resultaten evaluatie afvalwaterketensamenwerking 16.30	</a:t>
            </a:r>
            <a:r>
              <a:rPr lang="nl-NL" sz="2400" b="1" dirty="0" err="1"/>
              <a:t>Pitches</a:t>
            </a:r>
            <a:endParaRPr lang="nl-NL" sz="2400" b="1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nl-NL" sz="2400" b="1" dirty="0"/>
              <a:t>16.55	Afronding	</a:t>
            </a:r>
          </a:p>
          <a:p>
            <a:pPr marL="0" indent="0">
              <a:spcBef>
                <a:spcPts val="600"/>
              </a:spcBef>
              <a:buNone/>
            </a:pPr>
            <a:endParaRPr lang="nl-NL" sz="1800" dirty="0"/>
          </a:p>
          <a:p>
            <a:pPr>
              <a:spcBef>
                <a:spcPts val="600"/>
              </a:spcBef>
              <a:buFontTx/>
              <a:buChar char="-"/>
            </a:pPr>
            <a:endParaRPr lang="nl-NL" sz="1800" dirty="0"/>
          </a:p>
          <a:p>
            <a:pPr marL="0" indent="0">
              <a:spcBef>
                <a:spcPts val="600"/>
              </a:spcBef>
              <a:buNone/>
            </a:pPr>
            <a:endParaRPr lang="nl-NL" sz="1800" dirty="0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35987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4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Toelichting proces</a:t>
            </a:r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35987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Tijdelijke aanduiding voor inhoud 8" descr="Afbeelding met tekst&#10;&#10;Automatisch gegenereerde beschrijving">
            <a:extLst>
              <a:ext uri="{FF2B5EF4-FFF2-40B4-BE49-F238E27FC236}">
                <a16:creationId xmlns:a16="http://schemas.microsoft.com/office/drawing/2014/main" id="{B65004F0-60C4-4F3C-B6E6-5379B70E0B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" t="662" r="2862"/>
          <a:stretch/>
        </p:blipFill>
        <p:spPr>
          <a:xfrm>
            <a:off x="1666429" y="1401510"/>
            <a:ext cx="3119216" cy="3349729"/>
          </a:xfrm>
        </p:spPr>
      </p:pic>
      <p:pic>
        <p:nvPicPr>
          <p:cNvPr id="1026" name="Picture 2" descr="Microsoft Teams - Apps op Google Play">
            <a:extLst>
              <a:ext uri="{FF2B5EF4-FFF2-40B4-BE49-F238E27FC236}">
                <a16:creationId xmlns:a16="http://schemas.microsoft.com/office/drawing/2014/main" id="{5A2CC6BB-7EE0-4DB8-89D7-B0F003921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833" y="20048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724307C2-53E3-4880-B690-A445008401D6}"/>
              </a:ext>
            </a:extLst>
          </p:cNvPr>
          <p:cNvSpPr txBox="1"/>
          <p:nvPr/>
        </p:nvSpPr>
        <p:spPr>
          <a:xfrm>
            <a:off x="2517541" y="4857404"/>
            <a:ext cx="1416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u="sng" dirty="0"/>
              <a:t>Enquête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0790D8F-AFEC-445B-8F76-A807D9D975E0}"/>
              </a:ext>
            </a:extLst>
          </p:cNvPr>
          <p:cNvSpPr txBox="1"/>
          <p:nvPr/>
        </p:nvSpPr>
        <p:spPr>
          <a:xfrm>
            <a:off x="7408808" y="4857404"/>
            <a:ext cx="3863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u="sng" dirty="0"/>
              <a:t>Verdiepende gesprekken</a:t>
            </a:r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9AC425FB-E02E-4C7F-AA77-1100A311048E}"/>
              </a:ext>
            </a:extLst>
          </p:cNvPr>
          <p:cNvCxnSpPr>
            <a:cxnSpLocks/>
          </p:cNvCxnSpPr>
          <p:nvPr/>
        </p:nvCxnSpPr>
        <p:spPr>
          <a:xfrm>
            <a:off x="5848172" y="3153398"/>
            <a:ext cx="73493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88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B00DEBBE-9DC3-4634-A74F-F447CD7E1024}"/>
              </a:ext>
            </a:extLst>
          </p:cNvPr>
          <p:cNvCxnSpPr/>
          <p:nvPr/>
        </p:nvCxnSpPr>
        <p:spPr>
          <a:xfrm>
            <a:off x="3384135" y="3108283"/>
            <a:ext cx="4905286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Resultaten (1)</a:t>
            </a:r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84946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23">
            <a:extLst>
              <a:ext uri="{FF2B5EF4-FFF2-40B4-BE49-F238E27FC236}">
                <a16:creationId xmlns:a16="http://schemas.microsoft.com/office/drawing/2014/main" id="{B3D84515-5822-4385-854A-675B8FF8E3CA}"/>
              </a:ext>
            </a:extLst>
          </p:cNvPr>
          <p:cNvSpPr txBox="1"/>
          <p:nvPr/>
        </p:nvSpPr>
        <p:spPr>
          <a:xfrm>
            <a:off x="999858" y="2882230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Visie</a:t>
            </a:r>
            <a:r>
              <a:rPr lang="en-GB" sz="24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beleid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D149DEE-E612-41AF-A0B2-CC0A606F59EA}"/>
              </a:ext>
            </a:extLst>
          </p:cNvPr>
          <p:cNvSpPr/>
          <p:nvPr/>
        </p:nvSpPr>
        <p:spPr>
          <a:xfrm>
            <a:off x="3927295" y="2748283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nl-NL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5FCF81B7-C42A-48C9-A2A4-4B3E7DA18ABC}"/>
              </a:ext>
            </a:extLst>
          </p:cNvPr>
          <p:cNvSpPr/>
          <p:nvPr/>
        </p:nvSpPr>
        <p:spPr>
          <a:xfrm>
            <a:off x="547408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68E0C32-B0F2-4ED8-982C-B8E30B5FB748}"/>
              </a:ext>
            </a:extLst>
          </p:cNvPr>
          <p:cNvSpPr/>
          <p:nvPr/>
        </p:nvSpPr>
        <p:spPr>
          <a:xfrm>
            <a:off x="702087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23">
            <a:extLst>
              <a:ext uri="{FF2B5EF4-FFF2-40B4-BE49-F238E27FC236}">
                <a16:creationId xmlns:a16="http://schemas.microsoft.com/office/drawing/2014/main" id="{20A8C887-70DF-48B0-9579-6E028D489892}"/>
              </a:ext>
            </a:extLst>
          </p:cNvPr>
          <p:cNvSpPr txBox="1"/>
          <p:nvPr/>
        </p:nvSpPr>
        <p:spPr>
          <a:xfrm>
            <a:off x="8937477" y="2882229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Uitvoering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3682AE6-E458-4ECD-9AA5-A983EEB4D074}"/>
              </a:ext>
            </a:extLst>
          </p:cNvPr>
          <p:cNvSpPr txBox="1"/>
          <p:nvPr/>
        </p:nvSpPr>
        <p:spPr>
          <a:xfrm>
            <a:off x="999858" y="3953151"/>
            <a:ext cx="20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Zuiveringsvisie, RAB</a:t>
            </a:r>
            <a:endParaRPr lang="nl-NL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D119199-1251-4724-BB28-A4802F6E5C12}"/>
              </a:ext>
            </a:extLst>
          </p:cNvPr>
          <p:cNvSpPr txBox="1"/>
          <p:nvPr/>
        </p:nvSpPr>
        <p:spPr>
          <a:xfrm>
            <a:off x="7861795" y="3814651"/>
            <a:ext cx="2696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 theoretisch, </a:t>
            </a:r>
          </a:p>
          <a:p>
            <a:pPr algn="r"/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moet praktisch toepasbaar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025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B00DEBBE-9DC3-4634-A74F-F447CD7E1024}"/>
              </a:ext>
            </a:extLst>
          </p:cNvPr>
          <p:cNvCxnSpPr/>
          <p:nvPr/>
        </p:nvCxnSpPr>
        <p:spPr>
          <a:xfrm>
            <a:off x="3384135" y="3108283"/>
            <a:ext cx="4905286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Resultaten (2)</a:t>
            </a:r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84946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23">
            <a:extLst>
              <a:ext uri="{FF2B5EF4-FFF2-40B4-BE49-F238E27FC236}">
                <a16:creationId xmlns:a16="http://schemas.microsoft.com/office/drawing/2014/main" id="{B3D84515-5822-4385-854A-675B8FF8E3CA}"/>
              </a:ext>
            </a:extLst>
          </p:cNvPr>
          <p:cNvSpPr txBox="1"/>
          <p:nvPr/>
        </p:nvSpPr>
        <p:spPr>
          <a:xfrm>
            <a:off x="999857" y="2882230"/>
            <a:ext cx="2378891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Klimaatadaptatie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D149DEE-E612-41AF-A0B2-CC0A606F59EA}"/>
              </a:ext>
            </a:extLst>
          </p:cNvPr>
          <p:cNvSpPr/>
          <p:nvPr/>
        </p:nvSpPr>
        <p:spPr>
          <a:xfrm>
            <a:off x="3927295" y="2748283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nl-NL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5FCF81B7-C42A-48C9-A2A4-4B3E7DA18ABC}"/>
              </a:ext>
            </a:extLst>
          </p:cNvPr>
          <p:cNvSpPr/>
          <p:nvPr/>
        </p:nvSpPr>
        <p:spPr>
          <a:xfrm>
            <a:off x="547408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68E0C32-B0F2-4ED8-982C-B8E30B5FB748}"/>
              </a:ext>
            </a:extLst>
          </p:cNvPr>
          <p:cNvSpPr/>
          <p:nvPr/>
        </p:nvSpPr>
        <p:spPr>
          <a:xfrm>
            <a:off x="702087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23">
            <a:extLst>
              <a:ext uri="{FF2B5EF4-FFF2-40B4-BE49-F238E27FC236}">
                <a16:creationId xmlns:a16="http://schemas.microsoft.com/office/drawing/2014/main" id="{20A8C887-70DF-48B0-9579-6E028D489892}"/>
              </a:ext>
            </a:extLst>
          </p:cNvPr>
          <p:cNvSpPr txBox="1"/>
          <p:nvPr/>
        </p:nvSpPr>
        <p:spPr>
          <a:xfrm>
            <a:off x="8407637" y="2882229"/>
            <a:ext cx="2416323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Afvalwaterketen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3682AE6-E458-4ECD-9AA5-A983EEB4D074}"/>
              </a:ext>
            </a:extLst>
          </p:cNvPr>
          <p:cNvSpPr txBox="1"/>
          <p:nvPr/>
        </p:nvSpPr>
        <p:spPr>
          <a:xfrm>
            <a:off x="999858" y="3953151"/>
            <a:ext cx="2775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Klimaatadaptatie veel meer</a:t>
            </a:r>
          </a:p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winst te behalen</a:t>
            </a:r>
            <a:endParaRPr lang="nl-NL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D119199-1251-4724-BB28-A4802F6E5C12}"/>
              </a:ext>
            </a:extLst>
          </p:cNvPr>
          <p:cNvSpPr txBox="1"/>
          <p:nvPr/>
        </p:nvSpPr>
        <p:spPr>
          <a:xfrm>
            <a:off x="7834817" y="3838158"/>
            <a:ext cx="28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Terug naar de kern, klimaatadaptatie is bijna geen issue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328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B00DEBBE-9DC3-4634-A74F-F447CD7E1024}"/>
              </a:ext>
            </a:extLst>
          </p:cNvPr>
          <p:cNvCxnSpPr/>
          <p:nvPr/>
        </p:nvCxnSpPr>
        <p:spPr>
          <a:xfrm>
            <a:off x="3384135" y="3108283"/>
            <a:ext cx="4905286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Resultaten (3)</a:t>
            </a:r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84946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23">
            <a:extLst>
              <a:ext uri="{FF2B5EF4-FFF2-40B4-BE49-F238E27FC236}">
                <a16:creationId xmlns:a16="http://schemas.microsoft.com/office/drawing/2014/main" id="{B3D84515-5822-4385-854A-675B8FF8E3CA}"/>
              </a:ext>
            </a:extLst>
          </p:cNvPr>
          <p:cNvSpPr txBox="1"/>
          <p:nvPr/>
        </p:nvSpPr>
        <p:spPr>
          <a:xfrm>
            <a:off x="1032035" y="2635256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Kennis</a:t>
            </a:r>
            <a:r>
              <a:rPr lang="en-GB" sz="18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uitwisselen</a:t>
            </a:r>
            <a:r>
              <a:rPr lang="en-GB" sz="18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concrete </a:t>
            </a:r>
            <a:r>
              <a:rPr lang="en-GB" sz="18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producten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D149DEE-E612-41AF-A0B2-CC0A606F59EA}"/>
              </a:ext>
            </a:extLst>
          </p:cNvPr>
          <p:cNvSpPr/>
          <p:nvPr/>
        </p:nvSpPr>
        <p:spPr>
          <a:xfrm>
            <a:off x="3927295" y="2748283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endParaRPr lang="nl-NL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5FCF81B7-C42A-48C9-A2A4-4B3E7DA18ABC}"/>
              </a:ext>
            </a:extLst>
          </p:cNvPr>
          <p:cNvSpPr/>
          <p:nvPr/>
        </p:nvSpPr>
        <p:spPr>
          <a:xfrm>
            <a:off x="547408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23">
            <a:extLst>
              <a:ext uri="{FF2B5EF4-FFF2-40B4-BE49-F238E27FC236}">
                <a16:creationId xmlns:a16="http://schemas.microsoft.com/office/drawing/2014/main" id="{20A8C887-70DF-48B0-9579-6E028D489892}"/>
              </a:ext>
            </a:extLst>
          </p:cNvPr>
          <p:cNvSpPr txBox="1"/>
          <p:nvPr/>
        </p:nvSpPr>
        <p:spPr>
          <a:xfrm>
            <a:off x="8937477" y="2882229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err="1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Ontzorgen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3682AE6-E458-4ECD-9AA5-A983EEB4D074}"/>
              </a:ext>
            </a:extLst>
          </p:cNvPr>
          <p:cNvSpPr txBox="1"/>
          <p:nvPr/>
        </p:nvSpPr>
        <p:spPr>
          <a:xfrm>
            <a:off x="1032035" y="3972610"/>
            <a:ext cx="10655866" cy="375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Uitwisselen wordt gemist, graag concrete resultaten en voor een deel: kan het netwerk mij ontzorgen op taken?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B00DEBBE-9DC3-4634-A74F-F447CD7E1024}"/>
              </a:ext>
            </a:extLst>
          </p:cNvPr>
          <p:cNvCxnSpPr/>
          <p:nvPr/>
        </p:nvCxnSpPr>
        <p:spPr>
          <a:xfrm>
            <a:off x="3384135" y="3108283"/>
            <a:ext cx="4905286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Resultaten (4)</a:t>
            </a:r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84946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23">
            <a:extLst>
              <a:ext uri="{FF2B5EF4-FFF2-40B4-BE49-F238E27FC236}">
                <a16:creationId xmlns:a16="http://schemas.microsoft.com/office/drawing/2014/main" id="{B3D84515-5822-4385-854A-675B8FF8E3CA}"/>
              </a:ext>
            </a:extLst>
          </p:cNvPr>
          <p:cNvSpPr txBox="1"/>
          <p:nvPr/>
        </p:nvSpPr>
        <p:spPr>
          <a:xfrm>
            <a:off x="999858" y="2665116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dienst</a:t>
            </a:r>
            <a:r>
              <a:rPr lang="en-GB" sz="24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netwerk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D149DEE-E612-41AF-A0B2-CC0A606F59EA}"/>
              </a:ext>
            </a:extLst>
          </p:cNvPr>
          <p:cNvSpPr/>
          <p:nvPr/>
        </p:nvSpPr>
        <p:spPr>
          <a:xfrm>
            <a:off x="3927295" y="2748283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5FCF81B7-C42A-48C9-A2A4-4B3E7DA18ABC}"/>
              </a:ext>
            </a:extLst>
          </p:cNvPr>
          <p:cNvSpPr/>
          <p:nvPr/>
        </p:nvSpPr>
        <p:spPr>
          <a:xfrm>
            <a:off x="547408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68E0C32-B0F2-4ED8-982C-B8E30B5FB748}"/>
              </a:ext>
            </a:extLst>
          </p:cNvPr>
          <p:cNvSpPr/>
          <p:nvPr/>
        </p:nvSpPr>
        <p:spPr>
          <a:xfrm>
            <a:off x="702087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Tekstvak 23">
            <a:extLst>
              <a:ext uri="{FF2B5EF4-FFF2-40B4-BE49-F238E27FC236}">
                <a16:creationId xmlns:a16="http://schemas.microsoft.com/office/drawing/2014/main" id="{20A8C887-70DF-48B0-9579-6E028D489892}"/>
              </a:ext>
            </a:extLst>
          </p:cNvPr>
          <p:cNvSpPr txBox="1"/>
          <p:nvPr/>
        </p:nvSpPr>
        <p:spPr>
          <a:xfrm>
            <a:off x="8937477" y="2882229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Inhuur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3682AE6-E458-4ECD-9AA5-A983EEB4D074}"/>
              </a:ext>
            </a:extLst>
          </p:cNvPr>
          <p:cNvSpPr txBox="1"/>
          <p:nvPr/>
        </p:nvSpPr>
        <p:spPr>
          <a:xfrm>
            <a:off x="999858" y="3953151"/>
            <a:ext cx="889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dienst voor structurele kennisborging,  vorm volgt inhoud,  geen behoefte aan groter team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921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B00DEBBE-9DC3-4634-A74F-F447CD7E1024}"/>
              </a:ext>
            </a:extLst>
          </p:cNvPr>
          <p:cNvCxnSpPr/>
          <p:nvPr/>
        </p:nvCxnSpPr>
        <p:spPr>
          <a:xfrm>
            <a:off x="3384135" y="3108283"/>
            <a:ext cx="4905286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Resultaten (5)</a:t>
            </a:r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84946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23">
            <a:extLst>
              <a:ext uri="{FF2B5EF4-FFF2-40B4-BE49-F238E27FC236}">
                <a16:creationId xmlns:a16="http://schemas.microsoft.com/office/drawing/2014/main" id="{B3D84515-5822-4385-854A-675B8FF8E3CA}"/>
              </a:ext>
            </a:extLst>
          </p:cNvPr>
          <p:cNvSpPr txBox="1"/>
          <p:nvPr/>
        </p:nvSpPr>
        <p:spPr>
          <a:xfrm>
            <a:off x="1064213" y="2639643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evt</a:t>
            </a:r>
            <a:r>
              <a:rPr lang="en-GB" sz="24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 extra </a:t>
            </a:r>
            <a:r>
              <a:rPr lang="en-GB" sz="2400" b="1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kosten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D149DEE-E612-41AF-A0B2-CC0A606F59EA}"/>
              </a:ext>
            </a:extLst>
          </p:cNvPr>
          <p:cNvSpPr/>
          <p:nvPr/>
        </p:nvSpPr>
        <p:spPr>
          <a:xfrm>
            <a:off x="3927295" y="2748283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endParaRPr lang="nl-NL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68E0C32-B0F2-4ED8-982C-B8E30B5FB748}"/>
              </a:ext>
            </a:extLst>
          </p:cNvPr>
          <p:cNvSpPr/>
          <p:nvPr/>
        </p:nvSpPr>
        <p:spPr>
          <a:xfrm>
            <a:off x="7020875" y="2748283"/>
            <a:ext cx="720000" cy="720000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23">
            <a:extLst>
              <a:ext uri="{FF2B5EF4-FFF2-40B4-BE49-F238E27FC236}">
                <a16:creationId xmlns:a16="http://schemas.microsoft.com/office/drawing/2014/main" id="{20A8C887-70DF-48B0-9579-6E028D489892}"/>
              </a:ext>
            </a:extLst>
          </p:cNvPr>
          <p:cNvSpPr txBox="1"/>
          <p:nvPr/>
        </p:nvSpPr>
        <p:spPr>
          <a:xfrm>
            <a:off x="8928931" y="2752669"/>
            <a:ext cx="1970882" cy="22605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err="1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Geen</a:t>
            </a:r>
            <a:r>
              <a:rPr lang="en-GB" sz="2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extra </a:t>
            </a:r>
            <a:r>
              <a:rPr lang="en-GB" sz="2400" b="1" dirty="0" err="1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kosten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3682AE6-E458-4ECD-9AA5-A983EEB4D074}"/>
              </a:ext>
            </a:extLst>
          </p:cNvPr>
          <p:cNvSpPr txBox="1"/>
          <p:nvPr/>
        </p:nvSpPr>
        <p:spPr>
          <a:xfrm>
            <a:off x="999858" y="3953151"/>
            <a:ext cx="2927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 kosten als daar resultaten tegenover staan</a:t>
            </a:r>
            <a:endParaRPr lang="nl-NL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D119199-1251-4724-BB28-A4802F6E5C12}"/>
              </a:ext>
            </a:extLst>
          </p:cNvPr>
          <p:cNvSpPr txBox="1"/>
          <p:nvPr/>
        </p:nvSpPr>
        <p:spPr>
          <a:xfrm>
            <a:off x="7740874" y="3814651"/>
            <a:ext cx="2817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betalen al genoeg en niet duidelijk wat we ervoor terug krijgen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335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>
            <a:extLst>
              <a:ext uri="{FF2B5EF4-FFF2-40B4-BE49-F238E27FC236}">
                <a16:creationId xmlns:a16="http://schemas.microsoft.com/office/drawing/2014/main" id="{B97EDBB6-D46C-4EC0-A6D2-953B84A6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96" y="5451232"/>
            <a:ext cx="2748842" cy="10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550D1F-28D9-4191-ADD5-2D87E1B0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rgbClr val="0088B8"/>
                </a:solidFill>
              </a:rPr>
              <a:t>Inhoudelijke 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228A73-97A9-421C-9BCB-46CF51E69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58781"/>
            <a:ext cx="10937906" cy="48181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Inwonerscommunicatie i.c.m. afkoppelen en vergroenen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Grondwater(loket)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Databeheer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Meetnet riolering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Kwetsbaarheid organisaties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Netwerken en kennis uitwisselen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Oppervlaktewaterkwaliteit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Afkoppelen: hoe doe ik dat verantwoord?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Zuiveringsvisie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Duurzaamheid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b="1" dirty="0"/>
              <a:t>Omgevingswet</a:t>
            </a:r>
          </a:p>
          <a:p>
            <a:pPr marL="0" indent="0">
              <a:spcBef>
                <a:spcPts val="600"/>
              </a:spcBef>
              <a:buNone/>
            </a:pPr>
            <a:endParaRPr lang="nl-NL" sz="1600" dirty="0"/>
          </a:p>
          <a:p>
            <a:pPr>
              <a:spcBef>
                <a:spcPts val="600"/>
              </a:spcBef>
              <a:buFontTx/>
              <a:buChar char="-"/>
            </a:pPr>
            <a:endParaRPr lang="nl-NL" sz="1600" dirty="0"/>
          </a:p>
          <a:p>
            <a:pPr marL="0" indent="0">
              <a:spcBef>
                <a:spcPts val="600"/>
              </a:spcBef>
              <a:buNone/>
            </a:pPr>
            <a:endParaRPr lang="nl-NL" sz="1600" dirty="0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14100B48-74A0-419A-B419-9D55150872F0}"/>
              </a:ext>
            </a:extLst>
          </p:cNvPr>
          <p:cNvSpPr txBox="1">
            <a:spLocks/>
          </p:cNvSpPr>
          <p:nvPr/>
        </p:nvSpPr>
        <p:spPr>
          <a:xfrm>
            <a:off x="0" y="6535987"/>
            <a:ext cx="12192000" cy="322014"/>
          </a:xfrm>
          <a:prstGeom prst="rect">
            <a:avLst/>
          </a:prstGeom>
          <a:solidFill>
            <a:srgbClr val="0088B8"/>
          </a:solidFill>
          <a:ln>
            <a:solidFill>
              <a:srgbClr val="0088B8"/>
            </a:solidFill>
          </a:ln>
        </p:spPr>
        <p:txBody>
          <a:bodyPr/>
          <a:lstStyle>
            <a:defPPr>
              <a:defRPr lang="nl-NL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228600" indent="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457200" indent="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685800" indent="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914400" indent="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>
              <a:defRPr/>
            </a:pPr>
            <a:endParaRPr lang="nl-NL" sz="170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271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261</Words>
  <Application>Microsoft Office PowerPoint</Application>
  <PresentationFormat>Breedbeeld</PresentationFormat>
  <Paragraphs>73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Evaluatie afvalwaterketensamenwerking</vt:lpstr>
      <vt:lpstr>Inhoud deelsessie</vt:lpstr>
      <vt:lpstr>Toelichting proces</vt:lpstr>
      <vt:lpstr>Resultaten (1)</vt:lpstr>
      <vt:lpstr>Resultaten (2)</vt:lpstr>
      <vt:lpstr>Resultaten (3)</vt:lpstr>
      <vt:lpstr>Resultaten (4)</vt:lpstr>
      <vt:lpstr>Resultaten (5)</vt:lpstr>
      <vt:lpstr>Inhoudelijke onderwerpen</vt:lpstr>
      <vt:lpstr>Pitches</vt:lpstr>
      <vt:lpstr>Vervolgproces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Esther Nieuwenhuis - Kleinveld</dc:creator>
  <cp:lastModifiedBy>Koen te Velde</cp:lastModifiedBy>
  <cp:revision>40</cp:revision>
  <dcterms:created xsi:type="dcterms:W3CDTF">2021-09-24T13:13:46Z</dcterms:created>
  <dcterms:modified xsi:type="dcterms:W3CDTF">2021-11-30T10:14:25Z</dcterms:modified>
</cp:coreProperties>
</file>